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Source Code Pr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SourceCodePr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urceCodePro-italic.fntdata"/><Relationship Id="rId25" Type="http://schemas.openxmlformats.org/officeDocument/2006/relationships/font" Target="fonts/SourceCodePro-bold.fntdata"/><Relationship Id="rId27" Type="http://schemas.openxmlformats.org/officeDocument/2006/relationships/font" Target="fonts/SourceCodePr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3812f57de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3812f57de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3812f57de7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3812f57de7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3812f57de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3812f57de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3812f57de7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3812f57de7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3812f57de7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3812f57de7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3812f57de7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3812f57de7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3812f57de7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3812f57de7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37b2851a4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37b2851a4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37b3fd8f0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37b3fd8f0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37b3fd8f0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37b3fd8f0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3812f57de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3812f57de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3812f57de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3812f57de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3812f57de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3812f57de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3812f57de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3812f57de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3812f57de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3812f57de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3812f57de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3812f57de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3812f57de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3812f57de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hyperlink" Target="https://wpt.fyi/interop-2023" TargetMode="External"/><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hyperlink" Target="http://drive.google.com/file/d/1lOR8DGoFsa_S5GLvGKcC1QZ7nEHBntD4/view"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2827" t="1632"/>
          <a:stretch/>
        </p:blipFill>
        <p:spPr>
          <a:xfrm>
            <a:off x="2236237" y="0"/>
            <a:ext cx="6907762" cy="5143500"/>
          </a:xfrm>
          <a:prstGeom prst="rect">
            <a:avLst/>
          </a:prstGeom>
          <a:noFill/>
          <a:ln>
            <a:noFill/>
          </a:ln>
        </p:spPr>
      </p:pic>
      <p:pic>
        <p:nvPicPr>
          <p:cNvPr id="55" name="Google Shape;55;p13"/>
          <p:cNvPicPr preferRelativeResize="0"/>
          <p:nvPr/>
        </p:nvPicPr>
        <p:blipFill>
          <a:blip r:embed="rId4">
            <a:alphaModFix/>
          </a:blip>
          <a:stretch>
            <a:fillRect/>
          </a:stretch>
        </p:blipFill>
        <p:spPr>
          <a:xfrm>
            <a:off x="333950" y="305150"/>
            <a:ext cx="2187577" cy="477950"/>
          </a:xfrm>
          <a:prstGeom prst="rect">
            <a:avLst/>
          </a:prstGeom>
          <a:noFill/>
          <a:ln>
            <a:noFill/>
          </a:ln>
        </p:spPr>
      </p:pic>
      <p:sp>
        <p:nvSpPr>
          <p:cNvPr id="56" name="Google Shape;56;p13"/>
          <p:cNvSpPr/>
          <p:nvPr/>
        </p:nvSpPr>
        <p:spPr>
          <a:xfrm>
            <a:off x="3617600" y="2110300"/>
            <a:ext cx="2376900" cy="93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7" name="Google Shape;57;p13"/>
          <p:cNvPicPr preferRelativeResize="0"/>
          <p:nvPr/>
        </p:nvPicPr>
        <p:blipFill>
          <a:blip r:embed="rId5">
            <a:alphaModFix/>
          </a:blip>
          <a:stretch>
            <a:fillRect/>
          </a:stretch>
        </p:blipFill>
        <p:spPr>
          <a:xfrm>
            <a:off x="386775" y="4094875"/>
            <a:ext cx="2075176" cy="1238375"/>
          </a:xfrm>
          <a:prstGeom prst="rect">
            <a:avLst/>
          </a:prstGeom>
          <a:noFill/>
          <a:ln>
            <a:noFill/>
          </a:ln>
        </p:spPr>
      </p:pic>
      <p:pic>
        <p:nvPicPr>
          <p:cNvPr id="58" name="Google Shape;58;p13"/>
          <p:cNvPicPr preferRelativeResize="0"/>
          <p:nvPr/>
        </p:nvPicPr>
        <p:blipFill>
          <a:blip r:embed="rId6">
            <a:alphaModFix/>
          </a:blip>
          <a:stretch>
            <a:fillRect/>
          </a:stretch>
        </p:blipFill>
        <p:spPr>
          <a:xfrm rot="-1034488">
            <a:off x="2654975" y="3800400"/>
            <a:ext cx="1517399" cy="884426"/>
          </a:xfrm>
          <a:prstGeom prst="rect">
            <a:avLst/>
          </a:prstGeom>
          <a:noFill/>
          <a:ln>
            <a:noFill/>
          </a:ln>
        </p:spPr>
      </p:pic>
      <p:sp>
        <p:nvSpPr>
          <p:cNvPr id="59" name="Google Shape;59;p13"/>
          <p:cNvSpPr txBox="1"/>
          <p:nvPr/>
        </p:nvSpPr>
        <p:spPr>
          <a:xfrm>
            <a:off x="386775" y="1488200"/>
            <a:ext cx="7197900" cy="12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600"/>
              <a:t>Top Web things at Google I/O 2k23</a:t>
            </a:r>
            <a:endParaRPr b="1" sz="4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2"/>
          <p:cNvPicPr preferRelativeResize="0"/>
          <p:nvPr/>
        </p:nvPicPr>
        <p:blipFill>
          <a:blip r:embed="rId3">
            <a:alphaModFix/>
          </a:blip>
          <a:stretch>
            <a:fillRect/>
          </a:stretch>
        </p:blipFill>
        <p:spPr>
          <a:xfrm>
            <a:off x="7302050" y="-54738"/>
            <a:ext cx="1638601" cy="977849"/>
          </a:xfrm>
          <a:prstGeom prst="rect">
            <a:avLst/>
          </a:prstGeom>
          <a:noFill/>
          <a:ln>
            <a:noFill/>
          </a:ln>
        </p:spPr>
      </p:pic>
      <p:cxnSp>
        <p:nvCxnSpPr>
          <p:cNvPr id="195" name="Google Shape;195;p22"/>
          <p:cNvCxnSpPr/>
          <p:nvPr/>
        </p:nvCxnSpPr>
        <p:spPr>
          <a:xfrm>
            <a:off x="322500" y="866513"/>
            <a:ext cx="8499000" cy="0"/>
          </a:xfrm>
          <a:prstGeom prst="straightConnector1">
            <a:avLst/>
          </a:prstGeom>
          <a:noFill/>
          <a:ln cap="flat" cmpd="sng" w="9525">
            <a:solidFill>
              <a:srgbClr val="B7B7B7"/>
            </a:solidFill>
            <a:prstDash val="solid"/>
            <a:round/>
            <a:headEnd len="med" w="med" type="none"/>
            <a:tailEnd len="med" w="med" type="none"/>
          </a:ln>
        </p:spPr>
      </p:cxnSp>
      <p:pic>
        <p:nvPicPr>
          <p:cNvPr id="196" name="Google Shape;196;p22"/>
          <p:cNvPicPr preferRelativeResize="0"/>
          <p:nvPr/>
        </p:nvPicPr>
        <p:blipFill>
          <a:blip r:embed="rId4">
            <a:alphaModFix/>
          </a:blip>
          <a:stretch>
            <a:fillRect/>
          </a:stretch>
        </p:blipFill>
        <p:spPr>
          <a:xfrm>
            <a:off x="7302038" y="4655402"/>
            <a:ext cx="1413772" cy="379825"/>
          </a:xfrm>
          <a:prstGeom prst="rect">
            <a:avLst/>
          </a:prstGeom>
          <a:noFill/>
          <a:ln>
            <a:noFill/>
          </a:ln>
        </p:spPr>
      </p:pic>
      <p:grpSp>
        <p:nvGrpSpPr>
          <p:cNvPr id="197" name="Google Shape;197;p22"/>
          <p:cNvGrpSpPr/>
          <p:nvPr/>
        </p:nvGrpSpPr>
        <p:grpSpPr>
          <a:xfrm>
            <a:off x="0" y="4468500"/>
            <a:ext cx="2845800" cy="674975"/>
            <a:chOff x="0" y="4468500"/>
            <a:chExt cx="2845800" cy="674975"/>
          </a:xfrm>
        </p:grpSpPr>
        <p:grpSp>
          <p:nvGrpSpPr>
            <p:cNvPr id="198" name="Google Shape;198;p22"/>
            <p:cNvGrpSpPr/>
            <p:nvPr/>
          </p:nvGrpSpPr>
          <p:grpSpPr>
            <a:xfrm>
              <a:off x="0" y="4468500"/>
              <a:ext cx="1867500" cy="674975"/>
              <a:chOff x="0" y="4468500"/>
              <a:chExt cx="1867500" cy="674975"/>
            </a:xfrm>
          </p:grpSpPr>
          <p:pic>
            <p:nvPicPr>
              <p:cNvPr id="199" name="Google Shape;199;p22"/>
              <p:cNvPicPr preferRelativeResize="0"/>
              <p:nvPr/>
            </p:nvPicPr>
            <p:blipFill rotWithShape="1">
              <a:blip r:embed="rId5">
                <a:alphaModFix/>
              </a:blip>
              <a:srcRect b="0" l="45711" r="0" t="50258"/>
              <a:stretch/>
            </p:blipFill>
            <p:spPr>
              <a:xfrm>
                <a:off x="0" y="4547150"/>
                <a:ext cx="1251526" cy="596325"/>
              </a:xfrm>
              <a:prstGeom prst="rect">
                <a:avLst/>
              </a:prstGeom>
              <a:noFill/>
              <a:ln>
                <a:noFill/>
              </a:ln>
            </p:spPr>
          </p:pic>
          <p:sp>
            <p:nvSpPr>
              <p:cNvPr id="200" name="Google Shape;200;p22"/>
              <p:cNvSpPr txBox="1"/>
              <p:nvPr/>
            </p:nvSpPr>
            <p:spPr>
              <a:xfrm>
                <a:off x="371700" y="4468500"/>
                <a:ext cx="1495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in/debajit-mallick/</a:t>
                </a:r>
                <a:endParaRPr b="1" sz="1100">
                  <a:solidFill>
                    <a:srgbClr val="999999"/>
                  </a:solidFill>
                </a:endParaRPr>
              </a:p>
            </p:txBody>
          </p:sp>
        </p:grpSp>
        <p:sp>
          <p:nvSpPr>
            <p:cNvPr id="201" name="Google Shape;201;p22"/>
            <p:cNvSpPr txBox="1"/>
            <p:nvPr/>
          </p:nvSpPr>
          <p:spPr>
            <a:xfrm>
              <a:off x="322500" y="4756650"/>
              <a:ext cx="252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@MallickDebajit</a:t>
              </a:r>
              <a:endParaRPr b="1" sz="1100">
                <a:solidFill>
                  <a:srgbClr val="999999"/>
                </a:solidFill>
              </a:endParaRPr>
            </a:p>
          </p:txBody>
        </p:sp>
        <p:pic>
          <p:nvPicPr>
            <p:cNvPr id="202" name="Google Shape;202;p22"/>
            <p:cNvPicPr preferRelativeResize="0"/>
            <p:nvPr/>
          </p:nvPicPr>
          <p:blipFill>
            <a:blip r:embed="rId6">
              <a:alphaModFix/>
            </a:blip>
            <a:stretch>
              <a:fillRect/>
            </a:stretch>
          </p:blipFill>
          <p:spPr>
            <a:xfrm>
              <a:off x="131625" y="4501425"/>
              <a:ext cx="288150" cy="288150"/>
            </a:xfrm>
            <a:prstGeom prst="rect">
              <a:avLst/>
            </a:prstGeom>
            <a:noFill/>
            <a:ln>
              <a:noFill/>
            </a:ln>
          </p:spPr>
        </p:pic>
        <p:pic>
          <p:nvPicPr>
            <p:cNvPr id="203" name="Google Shape;203;p22"/>
            <p:cNvPicPr preferRelativeResize="0"/>
            <p:nvPr/>
          </p:nvPicPr>
          <p:blipFill>
            <a:blip r:embed="rId7">
              <a:alphaModFix/>
            </a:blip>
            <a:stretch>
              <a:fillRect/>
            </a:stretch>
          </p:blipFill>
          <p:spPr>
            <a:xfrm>
              <a:off x="131625" y="4789575"/>
              <a:ext cx="288150" cy="288150"/>
            </a:xfrm>
            <a:prstGeom prst="rect">
              <a:avLst/>
            </a:prstGeom>
            <a:noFill/>
            <a:ln>
              <a:noFill/>
            </a:ln>
          </p:spPr>
        </p:pic>
      </p:grpSp>
      <p:pic>
        <p:nvPicPr>
          <p:cNvPr id="204" name="Google Shape;204;p22"/>
          <p:cNvPicPr preferRelativeResize="0"/>
          <p:nvPr/>
        </p:nvPicPr>
        <p:blipFill>
          <a:blip r:embed="rId8">
            <a:alphaModFix/>
          </a:blip>
          <a:stretch>
            <a:fillRect/>
          </a:stretch>
        </p:blipFill>
        <p:spPr>
          <a:xfrm>
            <a:off x="1961113" y="875250"/>
            <a:ext cx="5221779" cy="3393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3"/>
          <p:cNvPicPr preferRelativeResize="0"/>
          <p:nvPr/>
        </p:nvPicPr>
        <p:blipFill>
          <a:blip r:embed="rId3">
            <a:alphaModFix/>
          </a:blip>
          <a:stretch>
            <a:fillRect/>
          </a:stretch>
        </p:blipFill>
        <p:spPr>
          <a:xfrm>
            <a:off x="7302050" y="-54738"/>
            <a:ext cx="1638601" cy="977849"/>
          </a:xfrm>
          <a:prstGeom prst="rect">
            <a:avLst/>
          </a:prstGeom>
          <a:noFill/>
          <a:ln>
            <a:noFill/>
          </a:ln>
        </p:spPr>
      </p:pic>
      <p:sp>
        <p:nvSpPr>
          <p:cNvPr id="210" name="Google Shape;210;p23"/>
          <p:cNvSpPr txBox="1"/>
          <p:nvPr/>
        </p:nvSpPr>
        <p:spPr>
          <a:xfrm>
            <a:off x="322500" y="117200"/>
            <a:ext cx="67497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Setting height of the page</a:t>
            </a:r>
            <a:endParaRPr b="1" sz="3000"/>
          </a:p>
        </p:txBody>
      </p:sp>
      <p:cxnSp>
        <p:nvCxnSpPr>
          <p:cNvPr id="211" name="Google Shape;211;p23"/>
          <p:cNvCxnSpPr/>
          <p:nvPr/>
        </p:nvCxnSpPr>
        <p:spPr>
          <a:xfrm>
            <a:off x="322500" y="866513"/>
            <a:ext cx="8499000" cy="0"/>
          </a:xfrm>
          <a:prstGeom prst="straightConnector1">
            <a:avLst/>
          </a:prstGeom>
          <a:noFill/>
          <a:ln cap="flat" cmpd="sng" w="9525">
            <a:solidFill>
              <a:srgbClr val="B7B7B7"/>
            </a:solidFill>
            <a:prstDash val="solid"/>
            <a:round/>
            <a:headEnd len="med" w="med" type="none"/>
            <a:tailEnd len="med" w="med" type="none"/>
          </a:ln>
        </p:spPr>
      </p:cxnSp>
      <p:pic>
        <p:nvPicPr>
          <p:cNvPr id="212" name="Google Shape;212;p23"/>
          <p:cNvPicPr preferRelativeResize="0"/>
          <p:nvPr/>
        </p:nvPicPr>
        <p:blipFill>
          <a:blip r:embed="rId4">
            <a:alphaModFix/>
          </a:blip>
          <a:stretch>
            <a:fillRect/>
          </a:stretch>
        </p:blipFill>
        <p:spPr>
          <a:xfrm>
            <a:off x="7302038" y="4655402"/>
            <a:ext cx="1413772" cy="379825"/>
          </a:xfrm>
          <a:prstGeom prst="rect">
            <a:avLst/>
          </a:prstGeom>
          <a:noFill/>
          <a:ln>
            <a:noFill/>
          </a:ln>
        </p:spPr>
      </p:pic>
      <p:grpSp>
        <p:nvGrpSpPr>
          <p:cNvPr id="213" name="Google Shape;213;p23"/>
          <p:cNvGrpSpPr/>
          <p:nvPr/>
        </p:nvGrpSpPr>
        <p:grpSpPr>
          <a:xfrm>
            <a:off x="0" y="4468500"/>
            <a:ext cx="2845800" cy="674975"/>
            <a:chOff x="0" y="4468500"/>
            <a:chExt cx="2845800" cy="674975"/>
          </a:xfrm>
        </p:grpSpPr>
        <p:grpSp>
          <p:nvGrpSpPr>
            <p:cNvPr id="214" name="Google Shape;214;p23"/>
            <p:cNvGrpSpPr/>
            <p:nvPr/>
          </p:nvGrpSpPr>
          <p:grpSpPr>
            <a:xfrm>
              <a:off x="0" y="4468500"/>
              <a:ext cx="1867500" cy="674975"/>
              <a:chOff x="0" y="4468500"/>
              <a:chExt cx="1867500" cy="674975"/>
            </a:xfrm>
          </p:grpSpPr>
          <p:pic>
            <p:nvPicPr>
              <p:cNvPr id="215" name="Google Shape;215;p23"/>
              <p:cNvPicPr preferRelativeResize="0"/>
              <p:nvPr/>
            </p:nvPicPr>
            <p:blipFill rotWithShape="1">
              <a:blip r:embed="rId5">
                <a:alphaModFix/>
              </a:blip>
              <a:srcRect b="0" l="45711" r="0" t="50258"/>
              <a:stretch/>
            </p:blipFill>
            <p:spPr>
              <a:xfrm>
                <a:off x="0" y="4547150"/>
                <a:ext cx="1251526" cy="596325"/>
              </a:xfrm>
              <a:prstGeom prst="rect">
                <a:avLst/>
              </a:prstGeom>
              <a:noFill/>
              <a:ln>
                <a:noFill/>
              </a:ln>
            </p:spPr>
          </p:pic>
          <p:sp>
            <p:nvSpPr>
              <p:cNvPr id="216" name="Google Shape;216;p23"/>
              <p:cNvSpPr txBox="1"/>
              <p:nvPr/>
            </p:nvSpPr>
            <p:spPr>
              <a:xfrm>
                <a:off x="371700" y="4468500"/>
                <a:ext cx="1495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in/debajit-mallick/</a:t>
                </a:r>
                <a:endParaRPr b="1" sz="1100">
                  <a:solidFill>
                    <a:srgbClr val="999999"/>
                  </a:solidFill>
                </a:endParaRPr>
              </a:p>
            </p:txBody>
          </p:sp>
        </p:grpSp>
        <p:sp>
          <p:nvSpPr>
            <p:cNvPr id="217" name="Google Shape;217;p23"/>
            <p:cNvSpPr txBox="1"/>
            <p:nvPr/>
          </p:nvSpPr>
          <p:spPr>
            <a:xfrm>
              <a:off x="322500" y="4756650"/>
              <a:ext cx="252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@MallickDebajit</a:t>
              </a:r>
              <a:endParaRPr b="1" sz="1100">
                <a:solidFill>
                  <a:srgbClr val="999999"/>
                </a:solidFill>
              </a:endParaRPr>
            </a:p>
          </p:txBody>
        </p:sp>
        <p:pic>
          <p:nvPicPr>
            <p:cNvPr id="218" name="Google Shape;218;p23"/>
            <p:cNvPicPr preferRelativeResize="0"/>
            <p:nvPr/>
          </p:nvPicPr>
          <p:blipFill>
            <a:blip r:embed="rId6">
              <a:alphaModFix/>
            </a:blip>
            <a:stretch>
              <a:fillRect/>
            </a:stretch>
          </p:blipFill>
          <p:spPr>
            <a:xfrm>
              <a:off x="131625" y="4501425"/>
              <a:ext cx="288150" cy="288150"/>
            </a:xfrm>
            <a:prstGeom prst="rect">
              <a:avLst/>
            </a:prstGeom>
            <a:noFill/>
            <a:ln>
              <a:noFill/>
            </a:ln>
          </p:spPr>
        </p:pic>
        <p:pic>
          <p:nvPicPr>
            <p:cNvPr id="219" name="Google Shape;219;p23"/>
            <p:cNvPicPr preferRelativeResize="0"/>
            <p:nvPr/>
          </p:nvPicPr>
          <p:blipFill>
            <a:blip r:embed="rId7">
              <a:alphaModFix/>
            </a:blip>
            <a:stretch>
              <a:fillRect/>
            </a:stretch>
          </p:blipFill>
          <p:spPr>
            <a:xfrm>
              <a:off x="131625" y="4789575"/>
              <a:ext cx="288150" cy="288150"/>
            </a:xfrm>
            <a:prstGeom prst="rect">
              <a:avLst/>
            </a:prstGeom>
            <a:noFill/>
            <a:ln>
              <a:noFill/>
            </a:ln>
          </p:spPr>
        </p:pic>
      </p:grpSp>
      <p:pic>
        <p:nvPicPr>
          <p:cNvPr id="220" name="Google Shape;220;p23"/>
          <p:cNvPicPr preferRelativeResize="0"/>
          <p:nvPr/>
        </p:nvPicPr>
        <p:blipFill>
          <a:blip r:embed="rId8">
            <a:alphaModFix/>
          </a:blip>
          <a:stretch>
            <a:fillRect/>
          </a:stretch>
        </p:blipFill>
        <p:spPr>
          <a:xfrm>
            <a:off x="2461225" y="964400"/>
            <a:ext cx="3669849" cy="38559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4"/>
          <p:cNvPicPr preferRelativeResize="0"/>
          <p:nvPr/>
        </p:nvPicPr>
        <p:blipFill>
          <a:blip r:embed="rId3">
            <a:alphaModFix/>
          </a:blip>
          <a:stretch>
            <a:fillRect/>
          </a:stretch>
        </p:blipFill>
        <p:spPr>
          <a:xfrm>
            <a:off x="7302050" y="-54738"/>
            <a:ext cx="1638601" cy="977849"/>
          </a:xfrm>
          <a:prstGeom prst="rect">
            <a:avLst/>
          </a:prstGeom>
          <a:noFill/>
          <a:ln>
            <a:noFill/>
          </a:ln>
        </p:spPr>
      </p:pic>
      <p:sp>
        <p:nvSpPr>
          <p:cNvPr id="226" name="Google Shape;226;p24"/>
          <p:cNvSpPr txBox="1"/>
          <p:nvPr/>
        </p:nvSpPr>
        <p:spPr>
          <a:xfrm>
            <a:off x="322500" y="117200"/>
            <a:ext cx="69006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New Viewport Units</a:t>
            </a:r>
            <a:endParaRPr b="1" sz="3000"/>
          </a:p>
        </p:txBody>
      </p:sp>
      <p:cxnSp>
        <p:nvCxnSpPr>
          <p:cNvPr id="227" name="Google Shape;227;p24"/>
          <p:cNvCxnSpPr/>
          <p:nvPr/>
        </p:nvCxnSpPr>
        <p:spPr>
          <a:xfrm>
            <a:off x="322500" y="866513"/>
            <a:ext cx="8499000" cy="0"/>
          </a:xfrm>
          <a:prstGeom prst="straightConnector1">
            <a:avLst/>
          </a:prstGeom>
          <a:noFill/>
          <a:ln cap="flat" cmpd="sng" w="9525">
            <a:solidFill>
              <a:srgbClr val="B7B7B7"/>
            </a:solidFill>
            <a:prstDash val="solid"/>
            <a:round/>
            <a:headEnd len="med" w="med" type="none"/>
            <a:tailEnd len="med" w="med" type="none"/>
          </a:ln>
        </p:spPr>
      </p:cxnSp>
      <p:pic>
        <p:nvPicPr>
          <p:cNvPr id="228" name="Google Shape;228;p24"/>
          <p:cNvPicPr preferRelativeResize="0"/>
          <p:nvPr/>
        </p:nvPicPr>
        <p:blipFill>
          <a:blip r:embed="rId4">
            <a:alphaModFix/>
          </a:blip>
          <a:stretch>
            <a:fillRect/>
          </a:stretch>
        </p:blipFill>
        <p:spPr>
          <a:xfrm>
            <a:off x="7302038" y="4655402"/>
            <a:ext cx="1413772" cy="379825"/>
          </a:xfrm>
          <a:prstGeom prst="rect">
            <a:avLst/>
          </a:prstGeom>
          <a:noFill/>
          <a:ln>
            <a:noFill/>
          </a:ln>
        </p:spPr>
      </p:pic>
      <p:pic>
        <p:nvPicPr>
          <p:cNvPr id="229" name="Google Shape;229;p24"/>
          <p:cNvPicPr preferRelativeResize="0"/>
          <p:nvPr/>
        </p:nvPicPr>
        <p:blipFill>
          <a:blip r:embed="rId5">
            <a:alphaModFix/>
          </a:blip>
          <a:stretch>
            <a:fillRect/>
          </a:stretch>
        </p:blipFill>
        <p:spPr>
          <a:xfrm>
            <a:off x="152400" y="1335536"/>
            <a:ext cx="8839200" cy="3215259"/>
          </a:xfrm>
          <a:prstGeom prst="rect">
            <a:avLst/>
          </a:prstGeom>
          <a:noFill/>
          <a:ln>
            <a:noFill/>
          </a:ln>
        </p:spPr>
      </p:pic>
      <p:grpSp>
        <p:nvGrpSpPr>
          <p:cNvPr id="230" name="Google Shape;230;p24"/>
          <p:cNvGrpSpPr/>
          <p:nvPr/>
        </p:nvGrpSpPr>
        <p:grpSpPr>
          <a:xfrm>
            <a:off x="0" y="4468500"/>
            <a:ext cx="2845800" cy="674975"/>
            <a:chOff x="0" y="4468500"/>
            <a:chExt cx="2845800" cy="674975"/>
          </a:xfrm>
        </p:grpSpPr>
        <p:grpSp>
          <p:nvGrpSpPr>
            <p:cNvPr id="231" name="Google Shape;231;p24"/>
            <p:cNvGrpSpPr/>
            <p:nvPr/>
          </p:nvGrpSpPr>
          <p:grpSpPr>
            <a:xfrm>
              <a:off x="0" y="4468500"/>
              <a:ext cx="1867500" cy="674975"/>
              <a:chOff x="0" y="4468500"/>
              <a:chExt cx="1867500" cy="674975"/>
            </a:xfrm>
          </p:grpSpPr>
          <p:pic>
            <p:nvPicPr>
              <p:cNvPr id="232" name="Google Shape;232;p24"/>
              <p:cNvPicPr preferRelativeResize="0"/>
              <p:nvPr/>
            </p:nvPicPr>
            <p:blipFill rotWithShape="1">
              <a:blip r:embed="rId6">
                <a:alphaModFix/>
              </a:blip>
              <a:srcRect b="0" l="45711" r="0" t="50258"/>
              <a:stretch/>
            </p:blipFill>
            <p:spPr>
              <a:xfrm>
                <a:off x="0" y="4547150"/>
                <a:ext cx="1251526" cy="596325"/>
              </a:xfrm>
              <a:prstGeom prst="rect">
                <a:avLst/>
              </a:prstGeom>
              <a:noFill/>
              <a:ln>
                <a:noFill/>
              </a:ln>
            </p:spPr>
          </p:pic>
          <p:sp>
            <p:nvSpPr>
              <p:cNvPr id="233" name="Google Shape;233;p24"/>
              <p:cNvSpPr txBox="1"/>
              <p:nvPr/>
            </p:nvSpPr>
            <p:spPr>
              <a:xfrm>
                <a:off x="371700" y="4468500"/>
                <a:ext cx="1495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in/debajit-mallick/</a:t>
                </a:r>
                <a:endParaRPr b="1" sz="1100">
                  <a:solidFill>
                    <a:srgbClr val="999999"/>
                  </a:solidFill>
                </a:endParaRPr>
              </a:p>
            </p:txBody>
          </p:sp>
        </p:grpSp>
        <p:sp>
          <p:nvSpPr>
            <p:cNvPr id="234" name="Google Shape;234;p24"/>
            <p:cNvSpPr txBox="1"/>
            <p:nvPr/>
          </p:nvSpPr>
          <p:spPr>
            <a:xfrm>
              <a:off x="322500" y="4756650"/>
              <a:ext cx="252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@MallickDebajit</a:t>
              </a:r>
              <a:endParaRPr b="1" sz="1100">
                <a:solidFill>
                  <a:srgbClr val="999999"/>
                </a:solidFill>
              </a:endParaRPr>
            </a:p>
          </p:txBody>
        </p:sp>
        <p:pic>
          <p:nvPicPr>
            <p:cNvPr id="235" name="Google Shape;235;p24"/>
            <p:cNvPicPr preferRelativeResize="0"/>
            <p:nvPr/>
          </p:nvPicPr>
          <p:blipFill>
            <a:blip r:embed="rId7">
              <a:alphaModFix/>
            </a:blip>
            <a:stretch>
              <a:fillRect/>
            </a:stretch>
          </p:blipFill>
          <p:spPr>
            <a:xfrm>
              <a:off x="131625" y="4501425"/>
              <a:ext cx="288150" cy="288150"/>
            </a:xfrm>
            <a:prstGeom prst="rect">
              <a:avLst/>
            </a:prstGeom>
            <a:noFill/>
            <a:ln>
              <a:noFill/>
            </a:ln>
          </p:spPr>
        </p:pic>
        <p:pic>
          <p:nvPicPr>
            <p:cNvPr id="236" name="Google Shape;236;p24"/>
            <p:cNvPicPr preferRelativeResize="0"/>
            <p:nvPr/>
          </p:nvPicPr>
          <p:blipFill>
            <a:blip r:embed="rId8">
              <a:alphaModFix/>
            </a:blip>
            <a:stretch>
              <a:fillRect/>
            </a:stretch>
          </p:blipFill>
          <p:spPr>
            <a:xfrm>
              <a:off x="131625" y="4789575"/>
              <a:ext cx="288150" cy="288150"/>
            </a:xfrm>
            <a:prstGeom prst="rect">
              <a:avLst/>
            </a:prstGeom>
            <a:noFill/>
            <a:ln>
              <a:noFill/>
            </a:ln>
          </p:spPr>
        </p:pic>
      </p:grpSp>
      <p:sp>
        <p:nvSpPr>
          <p:cNvPr id="237" name="Google Shape;237;p24"/>
          <p:cNvSpPr txBox="1"/>
          <p:nvPr/>
        </p:nvSpPr>
        <p:spPr>
          <a:xfrm>
            <a:off x="395650" y="1017400"/>
            <a:ext cx="6511200" cy="708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sz="1700"/>
              <a:t>svh</a:t>
            </a:r>
            <a:endParaRPr sz="1700"/>
          </a:p>
          <a:p>
            <a:pPr indent="-336550" lvl="0" marL="457200" rtl="0" algn="l">
              <a:spcBef>
                <a:spcPts val="0"/>
              </a:spcBef>
              <a:spcAft>
                <a:spcPts val="0"/>
              </a:spcAft>
              <a:buSzPts val="1700"/>
              <a:buChar char="●"/>
            </a:pPr>
            <a:r>
              <a:rPr lang="en" sz="1700"/>
              <a:t>lvh</a:t>
            </a: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5"/>
          <p:cNvPicPr preferRelativeResize="0"/>
          <p:nvPr/>
        </p:nvPicPr>
        <p:blipFill>
          <a:blip r:embed="rId3">
            <a:alphaModFix/>
          </a:blip>
          <a:stretch>
            <a:fillRect/>
          </a:stretch>
        </p:blipFill>
        <p:spPr>
          <a:xfrm>
            <a:off x="7302050" y="-54738"/>
            <a:ext cx="1638601" cy="977849"/>
          </a:xfrm>
          <a:prstGeom prst="rect">
            <a:avLst/>
          </a:prstGeom>
          <a:noFill/>
          <a:ln>
            <a:noFill/>
          </a:ln>
        </p:spPr>
      </p:pic>
      <p:sp>
        <p:nvSpPr>
          <p:cNvPr id="243" name="Google Shape;243;p25"/>
          <p:cNvSpPr txBox="1"/>
          <p:nvPr/>
        </p:nvSpPr>
        <p:spPr>
          <a:xfrm>
            <a:off x="322500" y="117200"/>
            <a:ext cx="65958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Deep Copy in JavaScript</a:t>
            </a:r>
            <a:endParaRPr b="1" sz="3000"/>
          </a:p>
        </p:txBody>
      </p:sp>
      <p:cxnSp>
        <p:nvCxnSpPr>
          <p:cNvPr id="244" name="Google Shape;244;p25"/>
          <p:cNvCxnSpPr/>
          <p:nvPr/>
        </p:nvCxnSpPr>
        <p:spPr>
          <a:xfrm>
            <a:off x="322500" y="866513"/>
            <a:ext cx="8499000" cy="0"/>
          </a:xfrm>
          <a:prstGeom prst="straightConnector1">
            <a:avLst/>
          </a:prstGeom>
          <a:noFill/>
          <a:ln cap="flat" cmpd="sng" w="9525">
            <a:solidFill>
              <a:srgbClr val="B7B7B7"/>
            </a:solidFill>
            <a:prstDash val="solid"/>
            <a:round/>
            <a:headEnd len="med" w="med" type="none"/>
            <a:tailEnd len="med" w="med" type="none"/>
          </a:ln>
        </p:spPr>
      </p:cxnSp>
      <p:pic>
        <p:nvPicPr>
          <p:cNvPr id="245" name="Google Shape;245;p25"/>
          <p:cNvPicPr preferRelativeResize="0"/>
          <p:nvPr/>
        </p:nvPicPr>
        <p:blipFill>
          <a:blip r:embed="rId4">
            <a:alphaModFix/>
          </a:blip>
          <a:stretch>
            <a:fillRect/>
          </a:stretch>
        </p:blipFill>
        <p:spPr>
          <a:xfrm>
            <a:off x="7302038" y="4655402"/>
            <a:ext cx="1413772" cy="379825"/>
          </a:xfrm>
          <a:prstGeom prst="rect">
            <a:avLst/>
          </a:prstGeom>
          <a:noFill/>
          <a:ln>
            <a:noFill/>
          </a:ln>
        </p:spPr>
      </p:pic>
      <p:grpSp>
        <p:nvGrpSpPr>
          <p:cNvPr id="246" name="Google Shape;246;p25"/>
          <p:cNvGrpSpPr/>
          <p:nvPr/>
        </p:nvGrpSpPr>
        <p:grpSpPr>
          <a:xfrm>
            <a:off x="0" y="4468500"/>
            <a:ext cx="2845800" cy="674975"/>
            <a:chOff x="0" y="4468500"/>
            <a:chExt cx="2845800" cy="674975"/>
          </a:xfrm>
        </p:grpSpPr>
        <p:grpSp>
          <p:nvGrpSpPr>
            <p:cNvPr id="247" name="Google Shape;247;p25"/>
            <p:cNvGrpSpPr/>
            <p:nvPr/>
          </p:nvGrpSpPr>
          <p:grpSpPr>
            <a:xfrm>
              <a:off x="0" y="4468500"/>
              <a:ext cx="1867500" cy="674975"/>
              <a:chOff x="0" y="4468500"/>
              <a:chExt cx="1867500" cy="674975"/>
            </a:xfrm>
          </p:grpSpPr>
          <p:pic>
            <p:nvPicPr>
              <p:cNvPr id="248" name="Google Shape;248;p25"/>
              <p:cNvPicPr preferRelativeResize="0"/>
              <p:nvPr/>
            </p:nvPicPr>
            <p:blipFill rotWithShape="1">
              <a:blip r:embed="rId5">
                <a:alphaModFix/>
              </a:blip>
              <a:srcRect b="0" l="45711" r="0" t="50258"/>
              <a:stretch/>
            </p:blipFill>
            <p:spPr>
              <a:xfrm>
                <a:off x="0" y="4547150"/>
                <a:ext cx="1251526" cy="596325"/>
              </a:xfrm>
              <a:prstGeom prst="rect">
                <a:avLst/>
              </a:prstGeom>
              <a:noFill/>
              <a:ln>
                <a:noFill/>
              </a:ln>
            </p:spPr>
          </p:pic>
          <p:sp>
            <p:nvSpPr>
              <p:cNvPr id="249" name="Google Shape;249;p25"/>
              <p:cNvSpPr txBox="1"/>
              <p:nvPr/>
            </p:nvSpPr>
            <p:spPr>
              <a:xfrm>
                <a:off x="371700" y="4468500"/>
                <a:ext cx="1495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in/debajit-mallick/</a:t>
                </a:r>
                <a:endParaRPr b="1" sz="1100">
                  <a:solidFill>
                    <a:srgbClr val="999999"/>
                  </a:solidFill>
                </a:endParaRPr>
              </a:p>
            </p:txBody>
          </p:sp>
        </p:grpSp>
        <p:sp>
          <p:nvSpPr>
            <p:cNvPr id="250" name="Google Shape;250;p25"/>
            <p:cNvSpPr txBox="1"/>
            <p:nvPr/>
          </p:nvSpPr>
          <p:spPr>
            <a:xfrm>
              <a:off x="322500" y="4756650"/>
              <a:ext cx="252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@MallickDebajit</a:t>
              </a:r>
              <a:endParaRPr b="1" sz="1100">
                <a:solidFill>
                  <a:srgbClr val="999999"/>
                </a:solidFill>
              </a:endParaRPr>
            </a:p>
          </p:txBody>
        </p:sp>
        <p:pic>
          <p:nvPicPr>
            <p:cNvPr id="251" name="Google Shape;251;p25"/>
            <p:cNvPicPr preferRelativeResize="0"/>
            <p:nvPr/>
          </p:nvPicPr>
          <p:blipFill>
            <a:blip r:embed="rId6">
              <a:alphaModFix/>
            </a:blip>
            <a:stretch>
              <a:fillRect/>
            </a:stretch>
          </p:blipFill>
          <p:spPr>
            <a:xfrm>
              <a:off x="131625" y="4501425"/>
              <a:ext cx="288150" cy="288150"/>
            </a:xfrm>
            <a:prstGeom prst="rect">
              <a:avLst/>
            </a:prstGeom>
            <a:noFill/>
            <a:ln>
              <a:noFill/>
            </a:ln>
          </p:spPr>
        </p:pic>
        <p:pic>
          <p:nvPicPr>
            <p:cNvPr id="252" name="Google Shape;252;p25"/>
            <p:cNvPicPr preferRelativeResize="0"/>
            <p:nvPr/>
          </p:nvPicPr>
          <p:blipFill>
            <a:blip r:embed="rId7">
              <a:alphaModFix/>
            </a:blip>
            <a:stretch>
              <a:fillRect/>
            </a:stretch>
          </p:blipFill>
          <p:spPr>
            <a:xfrm>
              <a:off x="131625" y="4789575"/>
              <a:ext cx="288150" cy="288150"/>
            </a:xfrm>
            <a:prstGeom prst="rect">
              <a:avLst/>
            </a:prstGeom>
            <a:noFill/>
            <a:ln>
              <a:noFill/>
            </a:ln>
          </p:spPr>
        </p:pic>
      </p:grpSp>
      <p:pic>
        <p:nvPicPr>
          <p:cNvPr id="253" name="Google Shape;253;p25"/>
          <p:cNvPicPr preferRelativeResize="0"/>
          <p:nvPr/>
        </p:nvPicPr>
        <p:blipFill>
          <a:blip r:embed="rId8">
            <a:alphaModFix/>
          </a:blip>
          <a:stretch>
            <a:fillRect/>
          </a:stretch>
        </p:blipFill>
        <p:spPr>
          <a:xfrm>
            <a:off x="322500" y="955600"/>
            <a:ext cx="8499001" cy="3512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6"/>
          <p:cNvPicPr preferRelativeResize="0"/>
          <p:nvPr/>
        </p:nvPicPr>
        <p:blipFill>
          <a:blip r:embed="rId3">
            <a:alphaModFix/>
          </a:blip>
          <a:stretch>
            <a:fillRect/>
          </a:stretch>
        </p:blipFill>
        <p:spPr>
          <a:xfrm>
            <a:off x="7302050" y="-54738"/>
            <a:ext cx="1638601" cy="977849"/>
          </a:xfrm>
          <a:prstGeom prst="rect">
            <a:avLst/>
          </a:prstGeom>
          <a:noFill/>
          <a:ln>
            <a:noFill/>
          </a:ln>
        </p:spPr>
      </p:pic>
      <p:sp>
        <p:nvSpPr>
          <p:cNvPr id="259" name="Google Shape;259;p26"/>
          <p:cNvSpPr txBox="1"/>
          <p:nvPr/>
        </p:nvSpPr>
        <p:spPr>
          <a:xfrm>
            <a:off x="322500" y="117200"/>
            <a:ext cx="67899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Deep Copy be like</a:t>
            </a:r>
            <a:endParaRPr b="1" sz="3000"/>
          </a:p>
        </p:txBody>
      </p:sp>
      <p:cxnSp>
        <p:nvCxnSpPr>
          <p:cNvPr id="260" name="Google Shape;260;p26"/>
          <p:cNvCxnSpPr/>
          <p:nvPr/>
        </p:nvCxnSpPr>
        <p:spPr>
          <a:xfrm>
            <a:off x="322500" y="866513"/>
            <a:ext cx="8499000" cy="0"/>
          </a:xfrm>
          <a:prstGeom prst="straightConnector1">
            <a:avLst/>
          </a:prstGeom>
          <a:noFill/>
          <a:ln cap="flat" cmpd="sng" w="9525">
            <a:solidFill>
              <a:srgbClr val="B7B7B7"/>
            </a:solidFill>
            <a:prstDash val="solid"/>
            <a:round/>
            <a:headEnd len="med" w="med" type="none"/>
            <a:tailEnd len="med" w="med" type="none"/>
          </a:ln>
        </p:spPr>
      </p:cxnSp>
      <p:pic>
        <p:nvPicPr>
          <p:cNvPr id="261" name="Google Shape;261;p26"/>
          <p:cNvPicPr preferRelativeResize="0"/>
          <p:nvPr/>
        </p:nvPicPr>
        <p:blipFill>
          <a:blip r:embed="rId4">
            <a:alphaModFix/>
          </a:blip>
          <a:stretch>
            <a:fillRect/>
          </a:stretch>
        </p:blipFill>
        <p:spPr>
          <a:xfrm>
            <a:off x="7302038" y="4655402"/>
            <a:ext cx="1413772" cy="379825"/>
          </a:xfrm>
          <a:prstGeom prst="rect">
            <a:avLst/>
          </a:prstGeom>
          <a:noFill/>
          <a:ln>
            <a:noFill/>
          </a:ln>
        </p:spPr>
      </p:pic>
      <p:grpSp>
        <p:nvGrpSpPr>
          <p:cNvPr id="262" name="Google Shape;262;p26"/>
          <p:cNvGrpSpPr/>
          <p:nvPr/>
        </p:nvGrpSpPr>
        <p:grpSpPr>
          <a:xfrm>
            <a:off x="0" y="4468500"/>
            <a:ext cx="2845800" cy="674975"/>
            <a:chOff x="0" y="4468500"/>
            <a:chExt cx="2845800" cy="674975"/>
          </a:xfrm>
        </p:grpSpPr>
        <p:grpSp>
          <p:nvGrpSpPr>
            <p:cNvPr id="263" name="Google Shape;263;p26"/>
            <p:cNvGrpSpPr/>
            <p:nvPr/>
          </p:nvGrpSpPr>
          <p:grpSpPr>
            <a:xfrm>
              <a:off x="0" y="4468500"/>
              <a:ext cx="1867500" cy="674975"/>
              <a:chOff x="0" y="4468500"/>
              <a:chExt cx="1867500" cy="674975"/>
            </a:xfrm>
          </p:grpSpPr>
          <p:pic>
            <p:nvPicPr>
              <p:cNvPr id="264" name="Google Shape;264;p26"/>
              <p:cNvPicPr preferRelativeResize="0"/>
              <p:nvPr/>
            </p:nvPicPr>
            <p:blipFill rotWithShape="1">
              <a:blip r:embed="rId5">
                <a:alphaModFix/>
              </a:blip>
              <a:srcRect b="0" l="45711" r="0" t="50258"/>
              <a:stretch/>
            </p:blipFill>
            <p:spPr>
              <a:xfrm>
                <a:off x="0" y="4547150"/>
                <a:ext cx="1251526" cy="596325"/>
              </a:xfrm>
              <a:prstGeom prst="rect">
                <a:avLst/>
              </a:prstGeom>
              <a:noFill/>
              <a:ln>
                <a:noFill/>
              </a:ln>
            </p:spPr>
          </p:pic>
          <p:sp>
            <p:nvSpPr>
              <p:cNvPr id="265" name="Google Shape;265;p26"/>
              <p:cNvSpPr txBox="1"/>
              <p:nvPr/>
            </p:nvSpPr>
            <p:spPr>
              <a:xfrm>
                <a:off x="371700" y="4468500"/>
                <a:ext cx="1495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in/debajit-mallick/</a:t>
                </a:r>
                <a:endParaRPr b="1" sz="1100">
                  <a:solidFill>
                    <a:srgbClr val="999999"/>
                  </a:solidFill>
                </a:endParaRPr>
              </a:p>
            </p:txBody>
          </p:sp>
        </p:grpSp>
        <p:sp>
          <p:nvSpPr>
            <p:cNvPr id="266" name="Google Shape;266;p26"/>
            <p:cNvSpPr txBox="1"/>
            <p:nvPr/>
          </p:nvSpPr>
          <p:spPr>
            <a:xfrm>
              <a:off x="322500" y="4756650"/>
              <a:ext cx="252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@MallickDebajit</a:t>
              </a:r>
              <a:endParaRPr b="1" sz="1100">
                <a:solidFill>
                  <a:srgbClr val="999999"/>
                </a:solidFill>
              </a:endParaRPr>
            </a:p>
          </p:txBody>
        </p:sp>
        <p:pic>
          <p:nvPicPr>
            <p:cNvPr id="267" name="Google Shape;267;p26"/>
            <p:cNvPicPr preferRelativeResize="0"/>
            <p:nvPr/>
          </p:nvPicPr>
          <p:blipFill>
            <a:blip r:embed="rId6">
              <a:alphaModFix/>
            </a:blip>
            <a:stretch>
              <a:fillRect/>
            </a:stretch>
          </p:blipFill>
          <p:spPr>
            <a:xfrm>
              <a:off x="131625" y="4501425"/>
              <a:ext cx="288150" cy="288150"/>
            </a:xfrm>
            <a:prstGeom prst="rect">
              <a:avLst/>
            </a:prstGeom>
            <a:noFill/>
            <a:ln>
              <a:noFill/>
            </a:ln>
          </p:spPr>
        </p:pic>
        <p:pic>
          <p:nvPicPr>
            <p:cNvPr id="268" name="Google Shape;268;p26"/>
            <p:cNvPicPr preferRelativeResize="0"/>
            <p:nvPr/>
          </p:nvPicPr>
          <p:blipFill>
            <a:blip r:embed="rId7">
              <a:alphaModFix/>
            </a:blip>
            <a:stretch>
              <a:fillRect/>
            </a:stretch>
          </p:blipFill>
          <p:spPr>
            <a:xfrm>
              <a:off x="131625" y="4789575"/>
              <a:ext cx="288150" cy="288150"/>
            </a:xfrm>
            <a:prstGeom prst="rect">
              <a:avLst/>
            </a:prstGeom>
            <a:noFill/>
            <a:ln>
              <a:noFill/>
            </a:ln>
          </p:spPr>
        </p:pic>
      </p:grpSp>
      <p:pic>
        <p:nvPicPr>
          <p:cNvPr id="269" name="Google Shape;269;p26"/>
          <p:cNvPicPr preferRelativeResize="0"/>
          <p:nvPr/>
        </p:nvPicPr>
        <p:blipFill>
          <a:blip r:embed="rId8">
            <a:alphaModFix/>
          </a:blip>
          <a:stretch>
            <a:fillRect/>
          </a:stretch>
        </p:blipFill>
        <p:spPr>
          <a:xfrm>
            <a:off x="2234638" y="1041011"/>
            <a:ext cx="4674715" cy="34274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27"/>
          <p:cNvPicPr preferRelativeResize="0"/>
          <p:nvPr/>
        </p:nvPicPr>
        <p:blipFill>
          <a:blip r:embed="rId3">
            <a:alphaModFix/>
          </a:blip>
          <a:stretch>
            <a:fillRect/>
          </a:stretch>
        </p:blipFill>
        <p:spPr>
          <a:xfrm>
            <a:off x="7302050" y="-54738"/>
            <a:ext cx="1638601" cy="977849"/>
          </a:xfrm>
          <a:prstGeom prst="rect">
            <a:avLst/>
          </a:prstGeom>
          <a:noFill/>
          <a:ln>
            <a:noFill/>
          </a:ln>
        </p:spPr>
      </p:pic>
      <p:sp>
        <p:nvSpPr>
          <p:cNvPr id="275" name="Google Shape;275;p27"/>
          <p:cNvSpPr txBox="1"/>
          <p:nvPr/>
        </p:nvSpPr>
        <p:spPr>
          <a:xfrm>
            <a:off x="322500" y="117200"/>
            <a:ext cx="68784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The :focus-visible pseudo-class</a:t>
            </a:r>
            <a:endParaRPr b="1" sz="3000"/>
          </a:p>
        </p:txBody>
      </p:sp>
      <p:cxnSp>
        <p:nvCxnSpPr>
          <p:cNvPr id="276" name="Google Shape;276;p27"/>
          <p:cNvCxnSpPr/>
          <p:nvPr/>
        </p:nvCxnSpPr>
        <p:spPr>
          <a:xfrm>
            <a:off x="322500" y="872888"/>
            <a:ext cx="8499000" cy="0"/>
          </a:xfrm>
          <a:prstGeom prst="straightConnector1">
            <a:avLst/>
          </a:prstGeom>
          <a:noFill/>
          <a:ln cap="flat" cmpd="sng" w="9525">
            <a:solidFill>
              <a:srgbClr val="B7B7B7"/>
            </a:solidFill>
            <a:prstDash val="solid"/>
            <a:round/>
            <a:headEnd len="med" w="med" type="none"/>
            <a:tailEnd len="med" w="med" type="none"/>
          </a:ln>
        </p:spPr>
      </p:cxnSp>
      <p:pic>
        <p:nvPicPr>
          <p:cNvPr id="277" name="Google Shape;277;p27"/>
          <p:cNvPicPr preferRelativeResize="0"/>
          <p:nvPr/>
        </p:nvPicPr>
        <p:blipFill>
          <a:blip r:embed="rId4">
            <a:alphaModFix/>
          </a:blip>
          <a:stretch>
            <a:fillRect/>
          </a:stretch>
        </p:blipFill>
        <p:spPr>
          <a:xfrm>
            <a:off x="7302038" y="4655402"/>
            <a:ext cx="1413772" cy="379825"/>
          </a:xfrm>
          <a:prstGeom prst="rect">
            <a:avLst/>
          </a:prstGeom>
          <a:noFill/>
          <a:ln>
            <a:noFill/>
          </a:ln>
        </p:spPr>
      </p:pic>
      <p:grpSp>
        <p:nvGrpSpPr>
          <p:cNvPr id="278" name="Google Shape;278;p27"/>
          <p:cNvGrpSpPr/>
          <p:nvPr/>
        </p:nvGrpSpPr>
        <p:grpSpPr>
          <a:xfrm>
            <a:off x="0" y="4468500"/>
            <a:ext cx="2845800" cy="674975"/>
            <a:chOff x="0" y="4468500"/>
            <a:chExt cx="2845800" cy="674975"/>
          </a:xfrm>
        </p:grpSpPr>
        <p:grpSp>
          <p:nvGrpSpPr>
            <p:cNvPr id="279" name="Google Shape;279;p27"/>
            <p:cNvGrpSpPr/>
            <p:nvPr/>
          </p:nvGrpSpPr>
          <p:grpSpPr>
            <a:xfrm>
              <a:off x="0" y="4468500"/>
              <a:ext cx="1867500" cy="674975"/>
              <a:chOff x="0" y="4468500"/>
              <a:chExt cx="1867500" cy="674975"/>
            </a:xfrm>
          </p:grpSpPr>
          <p:pic>
            <p:nvPicPr>
              <p:cNvPr id="280" name="Google Shape;280;p27"/>
              <p:cNvPicPr preferRelativeResize="0"/>
              <p:nvPr/>
            </p:nvPicPr>
            <p:blipFill rotWithShape="1">
              <a:blip r:embed="rId5">
                <a:alphaModFix/>
              </a:blip>
              <a:srcRect b="0" l="45711" r="0" t="50258"/>
              <a:stretch/>
            </p:blipFill>
            <p:spPr>
              <a:xfrm>
                <a:off x="0" y="4547150"/>
                <a:ext cx="1251526" cy="596325"/>
              </a:xfrm>
              <a:prstGeom prst="rect">
                <a:avLst/>
              </a:prstGeom>
              <a:noFill/>
              <a:ln>
                <a:noFill/>
              </a:ln>
            </p:spPr>
          </p:pic>
          <p:sp>
            <p:nvSpPr>
              <p:cNvPr id="281" name="Google Shape;281;p27"/>
              <p:cNvSpPr txBox="1"/>
              <p:nvPr/>
            </p:nvSpPr>
            <p:spPr>
              <a:xfrm>
                <a:off x="371700" y="4468500"/>
                <a:ext cx="1495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in/debajit-mallick/</a:t>
                </a:r>
                <a:endParaRPr b="1" sz="1100">
                  <a:solidFill>
                    <a:srgbClr val="999999"/>
                  </a:solidFill>
                </a:endParaRPr>
              </a:p>
            </p:txBody>
          </p:sp>
        </p:grpSp>
        <p:sp>
          <p:nvSpPr>
            <p:cNvPr id="282" name="Google Shape;282;p27"/>
            <p:cNvSpPr txBox="1"/>
            <p:nvPr/>
          </p:nvSpPr>
          <p:spPr>
            <a:xfrm>
              <a:off x="322500" y="4756650"/>
              <a:ext cx="252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@MallickDebajit</a:t>
              </a:r>
              <a:endParaRPr b="1" sz="1100">
                <a:solidFill>
                  <a:srgbClr val="999999"/>
                </a:solidFill>
              </a:endParaRPr>
            </a:p>
          </p:txBody>
        </p:sp>
        <p:pic>
          <p:nvPicPr>
            <p:cNvPr id="283" name="Google Shape;283;p27"/>
            <p:cNvPicPr preferRelativeResize="0"/>
            <p:nvPr/>
          </p:nvPicPr>
          <p:blipFill>
            <a:blip r:embed="rId6">
              <a:alphaModFix/>
            </a:blip>
            <a:stretch>
              <a:fillRect/>
            </a:stretch>
          </p:blipFill>
          <p:spPr>
            <a:xfrm>
              <a:off x="131625" y="4501425"/>
              <a:ext cx="288150" cy="288150"/>
            </a:xfrm>
            <a:prstGeom prst="rect">
              <a:avLst/>
            </a:prstGeom>
            <a:noFill/>
            <a:ln>
              <a:noFill/>
            </a:ln>
          </p:spPr>
        </p:pic>
        <p:pic>
          <p:nvPicPr>
            <p:cNvPr id="284" name="Google Shape;284;p27"/>
            <p:cNvPicPr preferRelativeResize="0"/>
            <p:nvPr/>
          </p:nvPicPr>
          <p:blipFill>
            <a:blip r:embed="rId7">
              <a:alphaModFix/>
            </a:blip>
            <a:stretch>
              <a:fillRect/>
            </a:stretch>
          </p:blipFill>
          <p:spPr>
            <a:xfrm>
              <a:off x="131625" y="4789575"/>
              <a:ext cx="288150" cy="288150"/>
            </a:xfrm>
            <a:prstGeom prst="rect">
              <a:avLst/>
            </a:prstGeom>
            <a:noFill/>
            <a:ln>
              <a:noFill/>
            </a:ln>
          </p:spPr>
        </p:pic>
      </p:grpSp>
      <p:sp>
        <p:nvSpPr>
          <p:cNvPr id="285" name="Google Shape;285;p27"/>
          <p:cNvSpPr txBox="1"/>
          <p:nvPr/>
        </p:nvSpPr>
        <p:spPr>
          <a:xfrm>
            <a:off x="271325" y="923088"/>
            <a:ext cx="83991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1"/>
                </a:solidFill>
                <a:highlight>
                  <a:schemeClr val="lt1"/>
                </a:highlight>
              </a:rPr>
              <a:t>We all are familiar with that </a:t>
            </a:r>
            <a:r>
              <a:rPr b="1" lang="en" sz="1350">
                <a:solidFill>
                  <a:schemeClr val="dk1"/>
                </a:solidFill>
                <a:highlight>
                  <a:schemeClr val="lt1"/>
                </a:highlight>
              </a:rPr>
              <a:t>"focus ring" </a:t>
            </a:r>
            <a:r>
              <a:rPr lang="en" sz="1350">
                <a:solidFill>
                  <a:schemeClr val="dk1"/>
                </a:solidFill>
                <a:highlight>
                  <a:schemeClr val="lt1"/>
                </a:highlight>
              </a:rPr>
              <a:t>that shows up when you are navigating a page with a </a:t>
            </a:r>
            <a:r>
              <a:rPr b="1" lang="en" sz="1350">
                <a:solidFill>
                  <a:schemeClr val="dk1"/>
                </a:solidFill>
                <a:highlight>
                  <a:schemeClr val="lt1"/>
                </a:highlight>
              </a:rPr>
              <a:t>keyboard</a:t>
            </a:r>
            <a:r>
              <a:rPr lang="en" sz="1350">
                <a:solidFill>
                  <a:schemeClr val="dk1"/>
                </a:solidFill>
                <a:highlight>
                  <a:schemeClr val="lt1"/>
                </a:highlight>
              </a:rPr>
              <a:t> or clicking on </a:t>
            </a:r>
            <a:r>
              <a:rPr b="1" lang="en" sz="1350">
                <a:solidFill>
                  <a:schemeClr val="dk1"/>
                </a:solidFill>
                <a:highlight>
                  <a:schemeClr val="lt1"/>
                </a:highlight>
              </a:rPr>
              <a:t>input elements.</a:t>
            </a:r>
            <a:endParaRPr b="1">
              <a:solidFill>
                <a:schemeClr val="dk1"/>
              </a:solidFill>
              <a:highlight>
                <a:schemeClr val="lt1"/>
              </a:highlight>
            </a:endParaRPr>
          </a:p>
        </p:txBody>
      </p:sp>
      <p:pic>
        <p:nvPicPr>
          <p:cNvPr id="286" name="Google Shape;286;p27"/>
          <p:cNvPicPr preferRelativeResize="0"/>
          <p:nvPr/>
        </p:nvPicPr>
        <p:blipFill>
          <a:blip r:embed="rId8">
            <a:alphaModFix/>
          </a:blip>
          <a:stretch>
            <a:fillRect/>
          </a:stretch>
        </p:blipFill>
        <p:spPr>
          <a:xfrm>
            <a:off x="372450" y="1515625"/>
            <a:ext cx="8399101" cy="2998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28"/>
          <p:cNvPicPr preferRelativeResize="0"/>
          <p:nvPr/>
        </p:nvPicPr>
        <p:blipFill>
          <a:blip r:embed="rId3">
            <a:alphaModFix/>
          </a:blip>
          <a:stretch>
            <a:fillRect/>
          </a:stretch>
        </p:blipFill>
        <p:spPr>
          <a:xfrm>
            <a:off x="7302050" y="-54738"/>
            <a:ext cx="1638601" cy="977849"/>
          </a:xfrm>
          <a:prstGeom prst="rect">
            <a:avLst/>
          </a:prstGeom>
          <a:noFill/>
          <a:ln>
            <a:noFill/>
          </a:ln>
        </p:spPr>
      </p:pic>
      <p:sp>
        <p:nvSpPr>
          <p:cNvPr id="292" name="Google Shape;292;p28"/>
          <p:cNvSpPr txBox="1"/>
          <p:nvPr/>
        </p:nvSpPr>
        <p:spPr>
          <a:xfrm>
            <a:off x="322500" y="117200"/>
            <a:ext cx="69795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Frontend tech changes a lot</a:t>
            </a:r>
            <a:endParaRPr b="1" sz="3000"/>
          </a:p>
        </p:txBody>
      </p:sp>
      <p:cxnSp>
        <p:nvCxnSpPr>
          <p:cNvPr id="293" name="Google Shape;293;p28"/>
          <p:cNvCxnSpPr/>
          <p:nvPr/>
        </p:nvCxnSpPr>
        <p:spPr>
          <a:xfrm>
            <a:off x="322500" y="866513"/>
            <a:ext cx="8499000" cy="0"/>
          </a:xfrm>
          <a:prstGeom prst="straightConnector1">
            <a:avLst/>
          </a:prstGeom>
          <a:noFill/>
          <a:ln cap="flat" cmpd="sng" w="9525">
            <a:solidFill>
              <a:srgbClr val="B7B7B7"/>
            </a:solidFill>
            <a:prstDash val="solid"/>
            <a:round/>
            <a:headEnd len="med" w="med" type="none"/>
            <a:tailEnd len="med" w="med" type="none"/>
          </a:ln>
        </p:spPr>
      </p:cxnSp>
      <p:pic>
        <p:nvPicPr>
          <p:cNvPr id="294" name="Google Shape;294;p28"/>
          <p:cNvPicPr preferRelativeResize="0"/>
          <p:nvPr/>
        </p:nvPicPr>
        <p:blipFill>
          <a:blip r:embed="rId4">
            <a:alphaModFix/>
          </a:blip>
          <a:stretch>
            <a:fillRect/>
          </a:stretch>
        </p:blipFill>
        <p:spPr>
          <a:xfrm>
            <a:off x="7302038" y="4655402"/>
            <a:ext cx="1413772" cy="379825"/>
          </a:xfrm>
          <a:prstGeom prst="rect">
            <a:avLst/>
          </a:prstGeom>
          <a:noFill/>
          <a:ln>
            <a:noFill/>
          </a:ln>
        </p:spPr>
      </p:pic>
      <p:grpSp>
        <p:nvGrpSpPr>
          <p:cNvPr id="295" name="Google Shape;295;p28"/>
          <p:cNvGrpSpPr/>
          <p:nvPr/>
        </p:nvGrpSpPr>
        <p:grpSpPr>
          <a:xfrm>
            <a:off x="0" y="4468500"/>
            <a:ext cx="2845800" cy="674975"/>
            <a:chOff x="0" y="4468500"/>
            <a:chExt cx="2845800" cy="674975"/>
          </a:xfrm>
        </p:grpSpPr>
        <p:grpSp>
          <p:nvGrpSpPr>
            <p:cNvPr id="296" name="Google Shape;296;p28"/>
            <p:cNvGrpSpPr/>
            <p:nvPr/>
          </p:nvGrpSpPr>
          <p:grpSpPr>
            <a:xfrm>
              <a:off x="0" y="4468500"/>
              <a:ext cx="1867500" cy="674975"/>
              <a:chOff x="0" y="4468500"/>
              <a:chExt cx="1867500" cy="674975"/>
            </a:xfrm>
          </p:grpSpPr>
          <p:pic>
            <p:nvPicPr>
              <p:cNvPr id="297" name="Google Shape;297;p28"/>
              <p:cNvPicPr preferRelativeResize="0"/>
              <p:nvPr/>
            </p:nvPicPr>
            <p:blipFill rotWithShape="1">
              <a:blip r:embed="rId5">
                <a:alphaModFix/>
              </a:blip>
              <a:srcRect b="0" l="45711" r="0" t="50258"/>
              <a:stretch/>
            </p:blipFill>
            <p:spPr>
              <a:xfrm>
                <a:off x="0" y="4547150"/>
                <a:ext cx="1251526" cy="596325"/>
              </a:xfrm>
              <a:prstGeom prst="rect">
                <a:avLst/>
              </a:prstGeom>
              <a:noFill/>
              <a:ln>
                <a:noFill/>
              </a:ln>
            </p:spPr>
          </p:pic>
          <p:sp>
            <p:nvSpPr>
              <p:cNvPr id="298" name="Google Shape;298;p28"/>
              <p:cNvSpPr txBox="1"/>
              <p:nvPr/>
            </p:nvSpPr>
            <p:spPr>
              <a:xfrm>
                <a:off x="371700" y="4468500"/>
                <a:ext cx="1495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in/debajit-mallick/</a:t>
                </a:r>
                <a:endParaRPr b="1" sz="1100">
                  <a:solidFill>
                    <a:srgbClr val="999999"/>
                  </a:solidFill>
                </a:endParaRPr>
              </a:p>
            </p:txBody>
          </p:sp>
        </p:grpSp>
        <p:sp>
          <p:nvSpPr>
            <p:cNvPr id="299" name="Google Shape;299;p28"/>
            <p:cNvSpPr txBox="1"/>
            <p:nvPr/>
          </p:nvSpPr>
          <p:spPr>
            <a:xfrm>
              <a:off x="322500" y="4756650"/>
              <a:ext cx="252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@MallickDebajit</a:t>
              </a:r>
              <a:endParaRPr b="1" sz="1100">
                <a:solidFill>
                  <a:srgbClr val="999999"/>
                </a:solidFill>
              </a:endParaRPr>
            </a:p>
          </p:txBody>
        </p:sp>
        <p:pic>
          <p:nvPicPr>
            <p:cNvPr id="300" name="Google Shape;300;p28"/>
            <p:cNvPicPr preferRelativeResize="0"/>
            <p:nvPr/>
          </p:nvPicPr>
          <p:blipFill>
            <a:blip r:embed="rId6">
              <a:alphaModFix/>
            </a:blip>
            <a:stretch>
              <a:fillRect/>
            </a:stretch>
          </p:blipFill>
          <p:spPr>
            <a:xfrm>
              <a:off x="131625" y="4501425"/>
              <a:ext cx="288150" cy="288150"/>
            </a:xfrm>
            <a:prstGeom prst="rect">
              <a:avLst/>
            </a:prstGeom>
            <a:noFill/>
            <a:ln>
              <a:noFill/>
            </a:ln>
          </p:spPr>
        </p:pic>
        <p:pic>
          <p:nvPicPr>
            <p:cNvPr id="301" name="Google Shape;301;p28"/>
            <p:cNvPicPr preferRelativeResize="0"/>
            <p:nvPr/>
          </p:nvPicPr>
          <p:blipFill>
            <a:blip r:embed="rId7">
              <a:alphaModFix/>
            </a:blip>
            <a:stretch>
              <a:fillRect/>
            </a:stretch>
          </p:blipFill>
          <p:spPr>
            <a:xfrm>
              <a:off x="131625" y="4789575"/>
              <a:ext cx="288150" cy="288150"/>
            </a:xfrm>
            <a:prstGeom prst="rect">
              <a:avLst/>
            </a:prstGeom>
            <a:noFill/>
            <a:ln>
              <a:noFill/>
            </a:ln>
          </p:spPr>
        </p:pic>
      </p:grpSp>
      <p:pic>
        <p:nvPicPr>
          <p:cNvPr id="302" name="Google Shape;302;p28"/>
          <p:cNvPicPr preferRelativeResize="0"/>
          <p:nvPr/>
        </p:nvPicPr>
        <p:blipFill>
          <a:blip r:embed="rId8">
            <a:alphaModFix/>
          </a:blip>
          <a:stretch>
            <a:fillRect/>
          </a:stretch>
        </p:blipFill>
        <p:spPr>
          <a:xfrm>
            <a:off x="2998200" y="1025300"/>
            <a:ext cx="2982132" cy="3965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29"/>
          <p:cNvPicPr preferRelativeResize="0"/>
          <p:nvPr/>
        </p:nvPicPr>
        <p:blipFill>
          <a:blip r:embed="rId3">
            <a:alphaModFix/>
          </a:blip>
          <a:stretch>
            <a:fillRect/>
          </a:stretch>
        </p:blipFill>
        <p:spPr>
          <a:xfrm>
            <a:off x="333950" y="305150"/>
            <a:ext cx="2187577" cy="477950"/>
          </a:xfrm>
          <a:prstGeom prst="rect">
            <a:avLst/>
          </a:prstGeom>
          <a:noFill/>
          <a:ln>
            <a:noFill/>
          </a:ln>
        </p:spPr>
      </p:pic>
      <p:grpSp>
        <p:nvGrpSpPr>
          <p:cNvPr id="308" name="Google Shape;308;p29"/>
          <p:cNvGrpSpPr/>
          <p:nvPr/>
        </p:nvGrpSpPr>
        <p:grpSpPr>
          <a:xfrm>
            <a:off x="333950" y="1714525"/>
            <a:ext cx="5355000" cy="1425338"/>
            <a:chOff x="257425" y="1577575"/>
            <a:chExt cx="5355000" cy="1425338"/>
          </a:xfrm>
        </p:grpSpPr>
        <p:sp>
          <p:nvSpPr>
            <p:cNvPr id="309" name="Google Shape;309;p29"/>
            <p:cNvSpPr txBox="1"/>
            <p:nvPr/>
          </p:nvSpPr>
          <p:spPr>
            <a:xfrm>
              <a:off x="257425" y="1577575"/>
              <a:ext cx="5355000" cy="12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500"/>
                <a:t>Thank You</a:t>
              </a:r>
              <a:endParaRPr b="1" sz="5500"/>
            </a:p>
          </p:txBody>
        </p:sp>
        <p:sp>
          <p:nvSpPr>
            <p:cNvPr id="310" name="Google Shape;310;p29"/>
            <p:cNvSpPr txBox="1"/>
            <p:nvPr/>
          </p:nvSpPr>
          <p:spPr>
            <a:xfrm>
              <a:off x="295475" y="2483013"/>
              <a:ext cx="46425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999999"/>
                  </a:solidFill>
                </a:rPr>
                <a:t>For being such an amazing audience</a:t>
              </a:r>
              <a:endParaRPr b="1" sz="1900">
                <a:solidFill>
                  <a:srgbClr val="999999"/>
                </a:solidFill>
              </a:endParaRPr>
            </a:p>
          </p:txBody>
        </p:sp>
      </p:grpSp>
      <p:sp>
        <p:nvSpPr>
          <p:cNvPr id="311" name="Google Shape;311;p29"/>
          <p:cNvSpPr txBox="1"/>
          <p:nvPr/>
        </p:nvSpPr>
        <p:spPr>
          <a:xfrm>
            <a:off x="333950" y="4527425"/>
            <a:ext cx="37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999999"/>
                </a:solidFill>
              </a:rPr>
              <a:t>Scan the QR &amp; lets connect!</a:t>
            </a:r>
            <a:endParaRPr b="1">
              <a:solidFill>
                <a:srgbClr val="999999"/>
              </a:solidFill>
            </a:endParaRPr>
          </a:p>
        </p:txBody>
      </p:sp>
      <p:sp>
        <p:nvSpPr>
          <p:cNvPr id="312" name="Google Shape;312;p29"/>
          <p:cNvSpPr txBox="1"/>
          <p:nvPr/>
        </p:nvSpPr>
        <p:spPr>
          <a:xfrm>
            <a:off x="5165500" y="4527425"/>
            <a:ext cx="37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885ED"/>
                </a:solidFill>
              </a:rPr>
              <a:t>https://gdg.community.dev/gdg-siliguri/</a:t>
            </a:r>
            <a:endParaRPr b="1">
              <a:solidFill>
                <a:srgbClr val="4885ED"/>
              </a:solidFill>
            </a:endParaRPr>
          </a:p>
        </p:txBody>
      </p:sp>
      <p:pic>
        <p:nvPicPr>
          <p:cNvPr id="313" name="Google Shape;313;p29"/>
          <p:cNvPicPr preferRelativeResize="0"/>
          <p:nvPr/>
        </p:nvPicPr>
        <p:blipFill rotWithShape="1">
          <a:blip r:embed="rId4">
            <a:alphaModFix/>
          </a:blip>
          <a:srcRect b="0" l="45711" r="0" t="50258"/>
          <a:stretch/>
        </p:blipFill>
        <p:spPr>
          <a:xfrm>
            <a:off x="7563075" y="4390200"/>
            <a:ext cx="1580925" cy="753275"/>
          </a:xfrm>
          <a:prstGeom prst="rect">
            <a:avLst/>
          </a:prstGeom>
          <a:noFill/>
          <a:ln>
            <a:noFill/>
          </a:ln>
        </p:spPr>
      </p:pic>
      <p:pic>
        <p:nvPicPr>
          <p:cNvPr id="314" name="Google Shape;314;p29"/>
          <p:cNvPicPr preferRelativeResize="0"/>
          <p:nvPr/>
        </p:nvPicPr>
        <p:blipFill>
          <a:blip r:embed="rId5">
            <a:alphaModFix/>
          </a:blip>
          <a:stretch>
            <a:fillRect/>
          </a:stretch>
        </p:blipFill>
        <p:spPr>
          <a:xfrm>
            <a:off x="5809550" y="1193500"/>
            <a:ext cx="2756500" cy="2756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30"/>
          <p:cNvPicPr preferRelativeResize="0"/>
          <p:nvPr/>
        </p:nvPicPr>
        <p:blipFill>
          <a:blip r:embed="rId3">
            <a:alphaModFix/>
          </a:blip>
          <a:stretch>
            <a:fillRect/>
          </a:stretch>
        </p:blipFill>
        <p:spPr>
          <a:xfrm>
            <a:off x="333950" y="305150"/>
            <a:ext cx="2187577" cy="477950"/>
          </a:xfrm>
          <a:prstGeom prst="rect">
            <a:avLst/>
          </a:prstGeom>
          <a:noFill/>
          <a:ln>
            <a:noFill/>
          </a:ln>
        </p:spPr>
      </p:pic>
      <p:grpSp>
        <p:nvGrpSpPr>
          <p:cNvPr id="320" name="Google Shape;320;p30"/>
          <p:cNvGrpSpPr/>
          <p:nvPr/>
        </p:nvGrpSpPr>
        <p:grpSpPr>
          <a:xfrm>
            <a:off x="333950" y="1691675"/>
            <a:ext cx="6140950" cy="1425350"/>
            <a:chOff x="257425" y="1554725"/>
            <a:chExt cx="6140950" cy="1425350"/>
          </a:xfrm>
        </p:grpSpPr>
        <p:sp>
          <p:nvSpPr>
            <p:cNvPr id="321" name="Google Shape;321;p30"/>
            <p:cNvSpPr txBox="1"/>
            <p:nvPr/>
          </p:nvSpPr>
          <p:spPr>
            <a:xfrm>
              <a:off x="257425" y="1554725"/>
              <a:ext cx="5355000" cy="12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500"/>
                <a:t>Join the Fam!</a:t>
              </a:r>
              <a:endParaRPr b="1" sz="5500"/>
            </a:p>
          </p:txBody>
        </p:sp>
        <p:sp>
          <p:nvSpPr>
            <p:cNvPr id="322" name="Google Shape;322;p30"/>
            <p:cNvSpPr txBox="1"/>
            <p:nvPr/>
          </p:nvSpPr>
          <p:spPr>
            <a:xfrm>
              <a:off x="295475" y="2460175"/>
              <a:ext cx="61029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999999"/>
                  </a:solidFill>
                </a:rPr>
                <a:t>We welcome you to our GDG Siliguri Community!</a:t>
              </a:r>
              <a:endParaRPr b="1" sz="1900">
                <a:solidFill>
                  <a:srgbClr val="999999"/>
                </a:solidFill>
              </a:endParaRPr>
            </a:p>
          </p:txBody>
        </p:sp>
      </p:grpSp>
      <p:sp>
        <p:nvSpPr>
          <p:cNvPr id="323" name="Google Shape;323;p30"/>
          <p:cNvSpPr txBox="1"/>
          <p:nvPr/>
        </p:nvSpPr>
        <p:spPr>
          <a:xfrm>
            <a:off x="333950" y="4527425"/>
            <a:ext cx="37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999999"/>
                </a:solidFill>
              </a:rPr>
              <a:t>Scan the QR &amp; Join our family!</a:t>
            </a:r>
            <a:endParaRPr b="1">
              <a:solidFill>
                <a:srgbClr val="999999"/>
              </a:solidFill>
            </a:endParaRPr>
          </a:p>
        </p:txBody>
      </p:sp>
      <p:pic>
        <p:nvPicPr>
          <p:cNvPr id="324" name="Google Shape;324;p30"/>
          <p:cNvPicPr preferRelativeResize="0"/>
          <p:nvPr/>
        </p:nvPicPr>
        <p:blipFill rotWithShape="1">
          <a:blip r:embed="rId4">
            <a:alphaModFix/>
          </a:blip>
          <a:srcRect b="28734" l="38954" r="39066" t="30045"/>
          <a:stretch/>
        </p:blipFill>
        <p:spPr>
          <a:xfrm>
            <a:off x="6307600" y="1484150"/>
            <a:ext cx="2061972" cy="2175224"/>
          </a:xfrm>
          <a:prstGeom prst="rect">
            <a:avLst/>
          </a:prstGeom>
          <a:noFill/>
          <a:ln>
            <a:noFill/>
          </a:ln>
        </p:spPr>
      </p:pic>
      <p:sp>
        <p:nvSpPr>
          <p:cNvPr id="325" name="Google Shape;325;p30"/>
          <p:cNvSpPr txBox="1"/>
          <p:nvPr/>
        </p:nvSpPr>
        <p:spPr>
          <a:xfrm>
            <a:off x="5165500" y="4527425"/>
            <a:ext cx="37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885ED"/>
                </a:solidFill>
              </a:rPr>
              <a:t>https://gdg.community.dev/gdg-siliguri/</a:t>
            </a:r>
            <a:endParaRPr b="1">
              <a:solidFill>
                <a:srgbClr val="4885ED"/>
              </a:solidFill>
            </a:endParaRPr>
          </a:p>
        </p:txBody>
      </p:sp>
      <p:pic>
        <p:nvPicPr>
          <p:cNvPr id="326" name="Google Shape;326;p30"/>
          <p:cNvPicPr preferRelativeResize="0"/>
          <p:nvPr/>
        </p:nvPicPr>
        <p:blipFill rotWithShape="1">
          <a:blip r:embed="rId5">
            <a:alphaModFix/>
          </a:blip>
          <a:srcRect b="0" l="45711" r="0" t="50258"/>
          <a:stretch/>
        </p:blipFill>
        <p:spPr>
          <a:xfrm>
            <a:off x="7563075" y="4390200"/>
            <a:ext cx="1580925" cy="753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rotWithShape="1">
          <a:blip r:embed="rId3">
            <a:alphaModFix/>
          </a:blip>
          <a:srcRect b="0" l="45711" r="0" t="50258"/>
          <a:stretch/>
        </p:blipFill>
        <p:spPr>
          <a:xfrm>
            <a:off x="0" y="4547150"/>
            <a:ext cx="1251526" cy="596325"/>
          </a:xfrm>
          <a:prstGeom prst="rect">
            <a:avLst/>
          </a:prstGeom>
          <a:noFill/>
          <a:ln>
            <a:noFill/>
          </a:ln>
        </p:spPr>
      </p:pic>
      <p:pic>
        <p:nvPicPr>
          <p:cNvPr id="65" name="Google Shape;65;p14"/>
          <p:cNvPicPr preferRelativeResize="0"/>
          <p:nvPr/>
        </p:nvPicPr>
        <p:blipFill>
          <a:blip r:embed="rId4">
            <a:alphaModFix/>
          </a:blip>
          <a:stretch>
            <a:fillRect/>
          </a:stretch>
        </p:blipFill>
        <p:spPr>
          <a:xfrm>
            <a:off x="7302050" y="-54738"/>
            <a:ext cx="1638601" cy="977849"/>
          </a:xfrm>
          <a:prstGeom prst="rect">
            <a:avLst/>
          </a:prstGeom>
          <a:noFill/>
          <a:ln>
            <a:noFill/>
          </a:ln>
        </p:spPr>
      </p:pic>
      <p:sp>
        <p:nvSpPr>
          <p:cNvPr id="66" name="Google Shape;66;p14"/>
          <p:cNvSpPr txBox="1"/>
          <p:nvPr/>
        </p:nvSpPr>
        <p:spPr>
          <a:xfrm>
            <a:off x="322500" y="117200"/>
            <a:ext cx="20175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About Me</a:t>
            </a:r>
            <a:endParaRPr b="1" sz="3000"/>
          </a:p>
        </p:txBody>
      </p:sp>
      <p:cxnSp>
        <p:nvCxnSpPr>
          <p:cNvPr id="67" name="Google Shape;67;p14"/>
          <p:cNvCxnSpPr/>
          <p:nvPr/>
        </p:nvCxnSpPr>
        <p:spPr>
          <a:xfrm>
            <a:off x="322500" y="866513"/>
            <a:ext cx="8499000" cy="0"/>
          </a:xfrm>
          <a:prstGeom prst="straightConnector1">
            <a:avLst/>
          </a:prstGeom>
          <a:noFill/>
          <a:ln cap="flat" cmpd="sng" w="9525">
            <a:solidFill>
              <a:srgbClr val="B7B7B7"/>
            </a:solidFill>
            <a:prstDash val="solid"/>
            <a:round/>
            <a:headEnd len="med" w="med" type="none"/>
            <a:tailEnd len="med" w="med" type="none"/>
          </a:ln>
        </p:spPr>
      </p:cxnSp>
      <p:pic>
        <p:nvPicPr>
          <p:cNvPr id="68" name="Google Shape;68;p14"/>
          <p:cNvPicPr preferRelativeResize="0"/>
          <p:nvPr/>
        </p:nvPicPr>
        <p:blipFill>
          <a:blip r:embed="rId5">
            <a:alphaModFix/>
          </a:blip>
          <a:stretch>
            <a:fillRect/>
          </a:stretch>
        </p:blipFill>
        <p:spPr>
          <a:xfrm>
            <a:off x="7302038" y="4655402"/>
            <a:ext cx="1413772" cy="379825"/>
          </a:xfrm>
          <a:prstGeom prst="rect">
            <a:avLst/>
          </a:prstGeom>
          <a:noFill/>
          <a:ln>
            <a:noFill/>
          </a:ln>
        </p:spPr>
      </p:pic>
      <p:pic>
        <p:nvPicPr>
          <p:cNvPr id="69" name="Google Shape;69;p14"/>
          <p:cNvPicPr preferRelativeResize="0"/>
          <p:nvPr/>
        </p:nvPicPr>
        <p:blipFill>
          <a:blip r:embed="rId6">
            <a:alphaModFix/>
          </a:blip>
          <a:stretch>
            <a:fillRect/>
          </a:stretch>
        </p:blipFill>
        <p:spPr>
          <a:xfrm>
            <a:off x="322500" y="1445224"/>
            <a:ext cx="2017500" cy="2017500"/>
          </a:xfrm>
          <a:prstGeom prst="rect">
            <a:avLst/>
          </a:prstGeom>
          <a:noFill/>
          <a:ln>
            <a:noFill/>
          </a:ln>
        </p:spPr>
      </p:pic>
      <p:grpSp>
        <p:nvGrpSpPr>
          <p:cNvPr id="70" name="Google Shape;70;p14"/>
          <p:cNvGrpSpPr/>
          <p:nvPr/>
        </p:nvGrpSpPr>
        <p:grpSpPr>
          <a:xfrm>
            <a:off x="2642350" y="1870500"/>
            <a:ext cx="4343700" cy="1166950"/>
            <a:chOff x="2664950" y="1302600"/>
            <a:chExt cx="4343700" cy="1166950"/>
          </a:xfrm>
        </p:grpSpPr>
        <p:sp>
          <p:nvSpPr>
            <p:cNvPr id="71" name="Google Shape;71;p14"/>
            <p:cNvSpPr txBox="1"/>
            <p:nvPr/>
          </p:nvSpPr>
          <p:spPr>
            <a:xfrm>
              <a:off x="2664950" y="1302600"/>
              <a:ext cx="26331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t>Debajit Mallick</a:t>
              </a:r>
              <a:endParaRPr sz="2900"/>
            </a:p>
          </p:txBody>
        </p:sp>
        <p:sp>
          <p:nvSpPr>
            <p:cNvPr id="72" name="Google Shape;72;p14"/>
            <p:cNvSpPr txBox="1"/>
            <p:nvPr/>
          </p:nvSpPr>
          <p:spPr>
            <a:xfrm>
              <a:off x="2664950" y="1853950"/>
              <a:ext cx="434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66666"/>
                  </a:solidFill>
                </a:rPr>
                <a:t>Software Engineer @P360, </a:t>
              </a:r>
              <a:endParaRPr b="1">
                <a:solidFill>
                  <a:srgbClr val="666666"/>
                </a:solidFill>
              </a:endParaRPr>
            </a:p>
            <a:p>
              <a:pPr indent="0" lvl="0" marL="0" rtl="0" algn="l">
                <a:spcBef>
                  <a:spcPts val="0"/>
                </a:spcBef>
                <a:spcAft>
                  <a:spcPts val="0"/>
                </a:spcAft>
                <a:buNone/>
              </a:pPr>
              <a:r>
                <a:rPr b="1" lang="en">
                  <a:solidFill>
                    <a:srgbClr val="666666"/>
                  </a:solidFill>
                </a:rPr>
                <a:t>Organizer @Google Developers Group Siliguri</a:t>
              </a:r>
              <a:endParaRPr b="1">
                <a:solidFill>
                  <a:srgbClr val="666666"/>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5"/>
          <p:cNvPicPr preferRelativeResize="0"/>
          <p:nvPr/>
        </p:nvPicPr>
        <p:blipFill>
          <a:blip r:embed="rId3">
            <a:alphaModFix/>
          </a:blip>
          <a:stretch>
            <a:fillRect/>
          </a:stretch>
        </p:blipFill>
        <p:spPr>
          <a:xfrm>
            <a:off x="7302050" y="-54738"/>
            <a:ext cx="1638601" cy="977849"/>
          </a:xfrm>
          <a:prstGeom prst="rect">
            <a:avLst/>
          </a:prstGeom>
          <a:noFill/>
          <a:ln>
            <a:noFill/>
          </a:ln>
        </p:spPr>
      </p:pic>
      <p:sp>
        <p:nvSpPr>
          <p:cNvPr id="78" name="Google Shape;78;p15"/>
          <p:cNvSpPr txBox="1"/>
          <p:nvPr/>
        </p:nvSpPr>
        <p:spPr>
          <a:xfrm>
            <a:off x="322500" y="117200"/>
            <a:ext cx="20175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Baseline</a:t>
            </a:r>
            <a:endParaRPr b="1" sz="3000"/>
          </a:p>
        </p:txBody>
      </p:sp>
      <p:cxnSp>
        <p:nvCxnSpPr>
          <p:cNvPr id="79" name="Google Shape;79;p15"/>
          <p:cNvCxnSpPr/>
          <p:nvPr/>
        </p:nvCxnSpPr>
        <p:spPr>
          <a:xfrm>
            <a:off x="322500" y="866513"/>
            <a:ext cx="8499000" cy="0"/>
          </a:xfrm>
          <a:prstGeom prst="straightConnector1">
            <a:avLst/>
          </a:prstGeom>
          <a:noFill/>
          <a:ln cap="flat" cmpd="sng" w="9525">
            <a:solidFill>
              <a:srgbClr val="B7B7B7"/>
            </a:solidFill>
            <a:prstDash val="solid"/>
            <a:round/>
            <a:headEnd len="med" w="med" type="none"/>
            <a:tailEnd len="med" w="med" type="none"/>
          </a:ln>
        </p:spPr>
      </p:cxnSp>
      <p:pic>
        <p:nvPicPr>
          <p:cNvPr id="80" name="Google Shape;80;p15"/>
          <p:cNvPicPr preferRelativeResize="0"/>
          <p:nvPr/>
        </p:nvPicPr>
        <p:blipFill>
          <a:blip r:embed="rId4">
            <a:alphaModFix/>
          </a:blip>
          <a:stretch>
            <a:fillRect/>
          </a:stretch>
        </p:blipFill>
        <p:spPr>
          <a:xfrm>
            <a:off x="7302038" y="4655402"/>
            <a:ext cx="1413772" cy="379825"/>
          </a:xfrm>
          <a:prstGeom prst="rect">
            <a:avLst/>
          </a:prstGeom>
          <a:noFill/>
          <a:ln>
            <a:noFill/>
          </a:ln>
        </p:spPr>
      </p:pic>
      <p:sp>
        <p:nvSpPr>
          <p:cNvPr id="81" name="Google Shape;81;p15"/>
          <p:cNvSpPr txBox="1"/>
          <p:nvPr/>
        </p:nvSpPr>
        <p:spPr>
          <a:xfrm>
            <a:off x="371700" y="1105050"/>
            <a:ext cx="8449800" cy="30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50">
                <a:solidFill>
                  <a:schemeClr val="dk1"/>
                </a:solidFill>
                <a:highlight>
                  <a:schemeClr val="lt1"/>
                </a:highlight>
              </a:rPr>
              <a:t>Web Platform Baseline</a:t>
            </a:r>
            <a:r>
              <a:rPr lang="en" sz="1350">
                <a:solidFill>
                  <a:schemeClr val="dk1"/>
                </a:solidFill>
                <a:highlight>
                  <a:schemeClr val="lt1"/>
                </a:highlight>
              </a:rPr>
              <a:t> gives you clear </a:t>
            </a:r>
            <a:r>
              <a:rPr b="1" lang="en" sz="1350">
                <a:solidFill>
                  <a:schemeClr val="dk1"/>
                </a:solidFill>
                <a:highlight>
                  <a:schemeClr val="lt1"/>
                </a:highlight>
              </a:rPr>
              <a:t>Web Platform Baseline</a:t>
            </a:r>
            <a:r>
              <a:rPr lang="en" sz="1350">
                <a:solidFill>
                  <a:schemeClr val="dk1"/>
                </a:solidFill>
                <a:highlight>
                  <a:schemeClr val="lt1"/>
                </a:highlight>
              </a:rPr>
              <a:t> gives you clear information about which web platform features are safe to use in your projects today. Information about which web platform features are safe to use in your projects today.</a:t>
            </a:r>
            <a:endParaRPr sz="1350">
              <a:solidFill>
                <a:schemeClr val="dk1"/>
              </a:solidFill>
              <a:highlight>
                <a:schemeClr val="lt1"/>
              </a:highlight>
            </a:endParaRPr>
          </a:p>
          <a:p>
            <a:pPr indent="0" lvl="0" marL="0" rtl="0" algn="l">
              <a:spcBef>
                <a:spcPts val="0"/>
              </a:spcBef>
              <a:spcAft>
                <a:spcPts val="0"/>
              </a:spcAft>
              <a:buNone/>
            </a:pPr>
            <a:r>
              <a:t/>
            </a:r>
            <a:endParaRPr sz="1350">
              <a:solidFill>
                <a:schemeClr val="dk1"/>
              </a:solidFill>
              <a:highlight>
                <a:schemeClr val="lt1"/>
              </a:highlight>
            </a:endParaRPr>
          </a:p>
          <a:p>
            <a:pPr indent="0" lvl="0" marL="0" rtl="0" algn="l">
              <a:spcBef>
                <a:spcPts val="0"/>
              </a:spcBef>
              <a:spcAft>
                <a:spcPts val="0"/>
              </a:spcAft>
              <a:buNone/>
            </a:pPr>
            <a:r>
              <a:rPr lang="en" sz="1350">
                <a:solidFill>
                  <a:schemeClr val="dk1"/>
                </a:solidFill>
                <a:highlight>
                  <a:srgbClr val="FFF2CC"/>
                </a:highlight>
              </a:rPr>
              <a:t>The Chrome team is collaborating with other browser engines and the web community to bring more clarity. This includes our work on projects like </a:t>
            </a:r>
            <a:r>
              <a:rPr b="1" lang="en" sz="1350" u="sng">
                <a:solidFill>
                  <a:schemeClr val="dk1"/>
                </a:solidFill>
                <a:highlight>
                  <a:srgbClr val="FFF2CC"/>
                </a:highlight>
                <a:hlinkClick r:id="rId5">
                  <a:extLst>
                    <a:ext uri="{A12FA001-AC4F-418D-AE19-62706E023703}">
                      <ahyp:hlinkClr val="tx"/>
                    </a:ext>
                  </a:extLst>
                </a:hlinkClick>
              </a:rPr>
              <a:t>Interop 2023</a:t>
            </a:r>
            <a:r>
              <a:rPr lang="en" sz="1350">
                <a:solidFill>
                  <a:schemeClr val="dk1"/>
                </a:solidFill>
                <a:highlight>
                  <a:srgbClr val="FFF2CC"/>
                </a:highlight>
              </a:rPr>
              <a:t> which helps to improve interoperability of a set of key features. </a:t>
            </a:r>
            <a:endParaRPr sz="1350">
              <a:solidFill>
                <a:schemeClr val="dk1"/>
              </a:solidFill>
              <a:highlight>
                <a:srgbClr val="FFF2CC"/>
              </a:highlight>
            </a:endParaRPr>
          </a:p>
        </p:txBody>
      </p:sp>
      <p:grpSp>
        <p:nvGrpSpPr>
          <p:cNvPr id="82" name="Google Shape;82;p15"/>
          <p:cNvGrpSpPr/>
          <p:nvPr/>
        </p:nvGrpSpPr>
        <p:grpSpPr>
          <a:xfrm>
            <a:off x="0" y="4468500"/>
            <a:ext cx="2845800" cy="674975"/>
            <a:chOff x="0" y="4468500"/>
            <a:chExt cx="2845800" cy="674975"/>
          </a:xfrm>
        </p:grpSpPr>
        <p:grpSp>
          <p:nvGrpSpPr>
            <p:cNvPr id="83" name="Google Shape;83;p15"/>
            <p:cNvGrpSpPr/>
            <p:nvPr/>
          </p:nvGrpSpPr>
          <p:grpSpPr>
            <a:xfrm>
              <a:off x="0" y="4468500"/>
              <a:ext cx="1867500" cy="674975"/>
              <a:chOff x="0" y="4468500"/>
              <a:chExt cx="1867500" cy="674975"/>
            </a:xfrm>
          </p:grpSpPr>
          <p:pic>
            <p:nvPicPr>
              <p:cNvPr id="84" name="Google Shape;84;p15"/>
              <p:cNvPicPr preferRelativeResize="0"/>
              <p:nvPr/>
            </p:nvPicPr>
            <p:blipFill rotWithShape="1">
              <a:blip r:embed="rId6">
                <a:alphaModFix/>
              </a:blip>
              <a:srcRect b="0" l="45711" r="0" t="50258"/>
              <a:stretch/>
            </p:blipFill>
            <p:spPr>
              <a:xfrm>
                <a:off x="0" y="4547150"/>
                <a:ext cx="1251526" cy="596325"/>
              </a:xfrm>
              <a:prstGeom prst="rect">
                <a:avLst/>
              </a:prstGeom>
              <a:noFill/>
              <a:ln>
                <a:noFill/>
              </a:ln>
            </p:spPr>
          </p:pic>
          <p:sp>
            <p:nvSpPr>
              <p:cNvPr id="85" name="Google Shape;85;p15"/>
              <p:cNvSpPr txBox="1"/>
              <p:nvPr/>
            </p:nvSpPr>
            <p:spPr>
              <a:xfrm>
                <a:off x="371700" y="4468500"/>
                <a:ext cx="1495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in/debajit-mallick/</a:t>
                </a:r>
                <a:endParaRPr b="1" sz="1100">
                  <a:solidFill>
                    <a:srgbClr val="999999"/>
                  </a:solidFill>
                </a:endParaRPr>
              </a:p>
            </p:txBody>
          </p:sp>
        </p:grpSp>
        <p:sp>
          <p:nvSpPr>
            <p:cNvPr id="86" name="Google Shape;86;p15"/>
            <p:cNvSpPr txBox="1"/>
            <p:nvPr/>
          </p:nvSpPr>
          <p:spPr>
            <a:xfrm>
              <a:off x="322500" y="4756650"/>
              <a:ext cx="252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@MallickDebajit</a:t>
              </a:r>
              <a:endParaRPr b="1" sz="1100">
                <a:solidFill>
                  <a:srgbClr val="999999"/>
                </a:solidFill>
              </a:endParaRPr>
            </a:p>
          </p:txBody>
        </p:sp>
        <p:pic>
          <p:nvPicPr>
            <p:cNvPr id="87" name="Google Shape;87;p15"/>
            <p:cNvPicPr preferRelativeResize="0"/>
            <p:nvPr/>
          </p:nvPicPr>
          <p:blipFill>
            <a:blip r:embed="rId7">
              <a:alphaModFix/>
            </a:blip>
            <a:stretch>
              <a:fillRect/>
            </a:stretch>
          </p:blipFill>
          <p:spPr>
            <a:xfrm>
              <a:off x="131625" y="4501425"/>
              <a:ext cx="288150" cy="288150"/>
            </a:xfrm>
            <a:prstGeom prst="rect">
              <a:avLst/>
            </a:prstGeom>
            <a:noFill/>
            <a:ln>
              <a:noFill/>
            </a:ln>
          </p:spPr>
        </p:pic>
        <p:pic>
          <p:nvPicPr>
            <p:cNvPr id="88" name="Google Shape;88;p15"/>
            <p:cNvPicPr preferRelativeResize="0"/>
            <p:nvPr/>
          </p:nvPicPr>
          <p:blipFill>
            <a:blip r:embed="rId8">
              <a:alphaModFix/>
            </a:blip>
            <a:stretch>
              <a:fillRect/>
            </a:stretch>
          </p:blipFill>
          <p:spPr>
            <a:xfrm>
              <a:off x="131625" y="4789575"/>
              <a:ext cx="288150" cy="28815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6"/>
          <p:cNvPicPr preferRelativeResize="0"/>
          <p:nvPr/>
        </p:nvPicPr>
        <p:blipFill>
          <a:blip r:embed="rId3">
            <a:alphaModFix/>
          </a:blip>
          <a:stretch>
            <a:fillRect/>
          </a:stretch>
        </p:blipFill>
        <p:spPr>
          <a:xfrm>
            <a:off x="7302050" y="-54738"/>
            <a:ext cx="1638601" cy="977849"/>
          </a:xfrm>
          <a:prstGeom prst="rect">
            <a:avLst/>
          </a:prstGeom>
          <a:noFill/>
          <a:ln>
            <a:noFill/>
          </a:ln>
        </p:spPr>
      </p:pic>
      <p:sp>
        <p:nvSpPr>
          <p:cNvPr id="94" name="Google Shape;94;p16"/>
          <p:cNvSpPr txBox="1"/>
          <p:nvPr/>
        </p:nvSpPr>
        <p:spPr>
          <a:xfrm>
            <a:off x="322500" y="110825"/>
            <a:ext cx="6979500" cy="755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2400"/>
              </a:spcBef>
              <a:spcAft>
                <a:spcPts val="0"/>
              </a:spcAft>
              <a:buClr>
                <a:schemeClr val="dk1"/>
              </a:buClr>
              <a:buSzPts val="1100"/>
              <a:buFont typeface="Arial"/>
              <a:buNone/>
            </a:pPr>
            <a:r>
              <a:rPr b="1" lang="en" sz="3000">
                <a:solidFill>
                  <a:schemeClr val="dk1"/>
                </a:solidFill>
                <a:highlight>
                  <a:schemeClr val="lt1"/>
                </a:highlight>
              </a:rPr>
              <a:t>Baseline features you can use today</a:t>
            </a:r>
            <a:endParaRPr b="1" sz="3000">
              <a:solidFill>
                <a:schemeClr val="dk1"/>
              </a:solidFill>
              <a:highlight>
                <a:schemeClr val="lt1"/>
              </a:highlight>
            </a:endParaRPr>
          </a:p>
        </p:txBody>
      </p:sp>
      <p:cxnSp>
        <p:nvCxnSpPr>
          <p:cNvPr id="95" name="Google Shape;95;p16"/>
          <p:cNvCxnSpPr/>
          <p:nvPr/>
        </p:nvCxnSpPr>
        <p:spPr>
          <a:xfrm>
            <a:off x="322500" y="866513"/>
            <a:ext cx="8499000" cy="0"/>
          </a:xfrm>
          <a:prstGeom prst="straightConnector1">
            <a:avLst/>
          </a:prstGeom>
          <a:noFill/>
          <a:ln cap="flat" cmpd="sng" w="9525">
            <a:solidFill>
              <a:srgbClr val="B7B7B7"/>
            </a:solidFill>
            <a:prstDash val="solid"/>
            <a:round/>
            <a:headEnd len="med" w="med" type="none"/>
            <a:tailEnd len="med" w="med" type="none"/>
          </a:ln>
        </p:spPr>
      </p:cxnSp>
      <p:pic>
        <p:nvPicPr>
          <p:cNvPr id="96" name="Google Shape;96;p16"/>
          <p:cNvPicPr preferRelativeResize="0"/>
          <p:nvPr/>
        </p:nvPicPr>
        <p:blipFill>
          <a:blip r:embed="rId4">
            <a:alphaModFix/>
          </a:blip>
          <a:stretch>
            <a:fillRect/>
          </a:stretch>
        </p:blipFill>
        <p:spPr>
          <a:xfrm>
            <a:off x="7302038" y="4655402"/>
            <a:ext cx="1413772" cy="379825"/>
          </a:xfrm>
          <a:prstGeom prst="rect">
            <a:avLst/>
          </a:prstGeom>
          <a:noFill/>
          <a:ln>
            <a:noFill/>
          </a:ln>
        </p:spPr>
      </p:pic>
      <p:sp>
        <p:nvSpPr>
          <p:cNvPr id="97" name="Google Shape;97;p16"/>
          <p:cNvSpPr txBox="1"/>
          <p:nvPr/>
        </p:nvSpPr>
        <p:spPr>
          <a:xfrm>
            <a:off x="418275" y="1028700"/>
            <a:ext cx="7980900" cy="35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98" name="Google Shape;98;p16"/>
          <p:cNvGrpSpPr/>
          <p:nvPr/>
        </p:nvGrpSpPr>
        <p:grpSpPr>
          <a:xfrm>
            <a:off x="0" y="4468500"/>
            <a:ext cx="2845800" cy="674975"/>
            <a:chOff x="0" y="4468500"/>
            <a:chExt cx="2845800" cy="674975"/>
          </a:xfrm>
        </p:grpSpPr>
        <p:grpSp>
          <p:nvGrpSpPr>
            <p:cNvPr id="99" name="Google Shape;99;p16"/>
            <p:cNvGrpSpPr/>
            <p:nvPr/>
          </p:nvGrpSpPr>
          <p:grpSpPr>
            <a:xfrm>
              <a:off x="0" y="4468500"/>
              <a:ext cx="1867500" cy="674975"/>
              <a:chOff x="0" y="4468500"/>
              <a:chExt cx="1867500" cy="674975"/>
            </a:xfrm>
          </p:grpSpPr>
          <p:pic>
            <p:nvPicPr>
              <p:cNvPr id="100" name="Google Shape;100;p16"/>
              <p:cNvPicPr preferRelativeResize="0"/>
              <p:nvPr/>
            </p:nvPicPr>
            <p:blipFill rotWithShape="1">
              <a:blip r:embed="rId5">
                <a:alphaModFix/>
              </a:blip>
              <a:srcRect b="0" l="45711" r="0" t="50258"/>
              <a:stretch/>
            </p:blipFill>
            <p:spPr>
              <a:xfrm>
                <a:off x="0" y="4547150"/>
                <a:ext cx="1251526" cy="596325"/>
              </a:xfrm>
              <a:prstGeom prst="rect">
                <a:avLst/>
              </a:prstGeom>
              <a:noFill/>
              <a:ln>
                <a:noFill/>
              </a:ln>
            </p:spPr>
          </p:pic>
          <p:sp>
            <p:nvSpPr>
              <p:cNvPr id="101" name="Google Shape;101;p16"/>
              <p:cNvSpPr txBox="1"/>
              <p:nvPr/>
            </p:nvSpPr>
            <p:spPr>
              <a:xfrm>
                <a:off x="371700" y="4468500"/>
                <a:ext cx="1495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in/debajit-mallick/</a:t>
                </a:r>
                <a:endParaRPr b="1" sz="1100">
                  <a:solidFill>
                    <a:srgbClr val="999999"/>
                  </a:solidFill>
                </a:endParaRPr>
              </a:p>
            </p:txBody>
          </p:sp>
        </p:grpSp>
        <p:sp>
          <p:nvSpPr>
            <p:cNvPr id="102" name="Google Shape;102;p16"/>
            <p:cNvSpPr txBox="1"/>
            <p:nvPr/>
          </p:nvSpPr>
          <p:spPr>
            <a:xfrm>
              <a:off x="322500" y="4756650"/>
              <a:ext cx="252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@MallickDebajit</a:t>
              </a:r>
              <a:endParaRPr b="1" sz="1100">
                <a:solidFill>
                  <a:srgbClr val="999999"/>
                </a:solidFill>
              </a:endParaRPr>
            </a:p>
          </p:txBody>
        </p:sp>
        <p:pic>
          <p:nvPicPr>
            <p:cNvPr id="103" name="Google Shape;103;p16"/>
            <p:cNvPicPr preferRelativeResize="0"/>
            <p:nvPr/>
          </p:nvPicPr>
          <p:blipFill>
            <a:blip r:embed="rId6">
              <a:alphaModFix/>
            </a:blip>
            <a:stretch>
              <a:fillRect/>
            </a:stretch>
          </p:blipFill>
          <p:spPr>
            <a:xfrm>
              <a:off x="131625" y="4501425"/>
              <a:ext cx="288150" cy="288150"/>
            </a:xfrm>
            <a:prstGeom prst="rect">
              <a:avLst/>
            </a:prstGeom>
            <a:noFill/>
            <a:ln>
              <a:noFill/>
            </a:ln>
          </p:spPr>
        </p:pic>
        <p:pic>
          <p:nvPicPr>
            <p:cNvPr id="104" name="Google Shape;104;p16"/>
            <p:cNvPicPr preferRelativeResize="0"/>
            <p:nvPr/>
          </p:nvPicPr>
          <p:blipFill>
            <a:blip r:embed="rId7">
              <a:alphaModFix/>
            </a:blip>
            <a:stretch>
              <a:fillRect/>
            </a:stretch>
          </p:blipFill>
          <p:spPr>
            <a:xfrm>
              <a:off x="131625" y="4789575"/>
              <a:ext cx="288150" cy="288150"/>
            </a:xfrm>
            <a:prstGeom prst="rect">
              <a:avLst/>
            </a:prstGeom>
            <a:noFill/>
            <a:ln>
              <a:noFill/>
            </a:ln>
          </p:spPr>
        </p:pic>
      </p:grpSp>
      <p:sp>
        <p:nvSpPr>
          <p:cNvPr id="105" name="Google Shape;105;p16"/>
          <p:cNvSpPr txBox="1"/>
          <p:nvPr/>
        </p:nvSpPr>
        <p:spPr>
          <a:xfrm>
            <a:off x="371700" y="1064875"/>
            <a:ext cx="8378400" cy="3435600"/>
          </a:xfrm>
          <a:prstGeom prst="rect">
            <a:avLst/>
          </a:prstGeom>
          <a:noFill/>
          <a:ln>
            <a:noFill/>
          </a:ln>
        </p:spPr>
        <p:txBody>
          <a:bodyPr anchorCtr="0" anchor="t" bIns="91425" lIns="91425" spcFirstLastPara="1" rIns="91425" wrap="square" tIns="91425">
            <a:noAutofit/>
          </a:bodyPr>
          <a:lstStyle/>
          <a:p>
            <a:pPr indent="-425450" lvl="0" marL="457200" rtl="0" algn="l">
              <a:spcBef>
                <a:spcPts val="0"/>
              </a:spcBef>
              <a:spcAft>
                <a:spcPts val="0"/>
              </a:spcAft>
              <a:buSzPts val="3100"/>
              <a:buChar char="●"/>
            </a:pPr>
            <a:r>
              <a:rPr lang="en" sz="3100"/>
              <a:t>The </a:t>
            </a:r>
            <a:r>
              <a:rPr lang="en" sz="3100">
                <a:highlight>
                  <a:schemeClr val="lt2"/>
                </a:highlight>
                <a:latin typeface="Source Code Pro"/>
                <a:ea typeface="Source Code Pro"/>
                <a:cs typeface="Source Code Pro"/>
                <a:sym typeface="Source Code Pro"/>
              </a:rPr>
              <a:t>dialog</a:t>
            </a:r>
            <a:r>
              <a:rPr lang="en" sz="3100"/>
              <a:t> element.</a:t>
            </a:r>
            <a:endParaRPr sz="3100"/>
          </a:p>
          <a:p>
            <a:pPr indent="-425450" lvl="0" marL="457200" rtl="0" algn="l">
              <a:spcBef>
                <a:spcPts val="0"/>
              </a:spcBef>
              <a:spcAft>
                <a:spcPts val="0"/>
              </a:spcAft>
              <a:buSzPts val="3100"/>
              <a:buChar char="●"/>
            </a:pPr>
            <a:r>
              <a:rPr lang="en" sz="3100">
                <a:solidFill>
                  <a:schemeClr val="dk1"/>
                </a:solidFill>
                <a:highlight>
                  <a:schemeClr val="lt1"/>
                </a:highlight>
              </a:rPr>
              <a:t>Individual CSS transform properties.</a:t>
            </a:r>
            <a:endParaRPr sz="3100">
              <a:solidFill>
                <a:schemeClr val="dk1"/>
              </a:solidFill>
              <a:highlight>
                <a:schemeClr val="lt1"/>
              </a:highlight>
            </a:endParaRPr>
          </a:p>
          <a:p>
            <a:pPr indent="-425450" lvl="0" marL="457200" rtl="0" algn="l">
              <a:spcBef>
                <a:spcPts val="0"/>
              </a:spcBef>
              <a:spcAft>
                <a:spcPts val="0"/>
              </a:spcAft>
              <a:buSzPts val="3100"/>
              <a:buChar char="●"/>
            </a:pPr>
            <a:r>
              <a:rPr lang="en" sz="3100"/>
              <a:t>New Viewport units.</a:t>
            </a:r>
            <a:endParaRPr sz="3100"/>
          </a:p>
          <a:p>
            <a:pPr indent="-425450" lvl="0" marL="457200" rtl="0" algn="l">
              <a:spcBef>
                <a:spcPts val="0"/>
              </a:spcBef>
              <a:spcAft>
                <a:spcPts val="0"/>
              </a:spcAft>
              <a:buSzPts val="3100"/>
              <a:buChar char="●"/>
            </a:pPr>
            <a:r>
              <a:rPr lang="en" sz="3100"/>
              <a:t>Deep copy in JavaScript.</a:t>
            </a:r>
            <a:endParaRPr sz="3100"/>
          </a:p>
          <a:p>
            <a:pPr indent="-425450" lvl="0" marL="457200" rtl="0" algn="l">
              <a:spcBef>
                <a:spcPts val="0"/>
              </a:spcBef>
              <a:spcAft>
                <a:spcPts val="0"/>
              </a:spcAft>
              <a:buSzPts val="3100"/>
              <a:buChar char="●"/>
            </a:pPr>
            <a:r>
              <a:rPr lang="en" sz="3100"/>
              <a:t>The :focus-visible pseudo-class.</a:t>
            </a:r>
            <a:endParaRPr sz="3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7"/>
          <p:cNvPicPr preferRelativeResize="0"/>
          <p:nvPr/>
        </p:nvPicPr>
        <p:blipFill>
          <a:blip r:embed="rId3">
            <a:alphaModFix/>
          </a:blip>
          <a:stretch>
            <a:fillRect/>
          </a:stretch>
        </p:blipFill>
        <p:spPr>
          <a:xfrm>
            <a:off x="7302050" y="-54738"/>
            <a:ext cx="1638601" cy="977849"/>
          </a:xfrm>
          <a:prstGeom prst="rect">
            <a:avLst/>
          </a:prstGeom>
          <a:noFill/>
          <a:ln>
            <a:noFill/>
          </a:ln>
        </p:spPr>
      </p:pic>
      <p:sp>
        <p:nvSpPr>
          <p:cNvPr id="111" name="Google Shape;111;p17"/>
          <p:cNvSpPr txBox="1"/>
          <p:nvPr/>
        </p:nvSpPr>
        <p:spPr>
          <a:xfrm>
            <a:off x="322500" y="117200"/>
            <a:ext cx="56649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The </a:t>
            </a:r>
            <a:r>
              <a:rPr b="1" lang="en" sz="3000">
                <a:solidFill>
                  <a:schemeClr val="dk1"/>
                </a:solidFill>
                <a:highlight>
                  <a:schemeClr val="lt2"/>
                </a:highlight>
                <a:latin typeface="Source Code Pro"/>
                <a:ea typeface="Source Code Pro"/>
                <a:cs typeface="Source Code Pro"/>
                <a:sym typeface="Source Code Pro"/>
              </a:rPr>
              <a:t>dialog</a:t>
            </a:r>
            <a:r>
              <a:rPr b="1" lang="en" sz="3000">
                <a:solidFill>
                  <a:schemeClr val="dk1"/>
                </a:solidFill>
              </a:rPr>
              <a:t> element</a:t>
            </a:r>
            <a:endParaRPr b="1" sz="3000"/>
          </a:p>
        </p:txBody>
      </p:sp>
      <p:cxnSp>
        <p:nvCxnSpPr>
          <p:cNvPr id="112" name="Google Shape;112;p17"/>
          <p:cNvCxnSpPr/>
          <p:nvPr/>
        </p:nvCxnSpPr>
        <p:spPr>
          <a:xfrm>
            <a:off x="322500" y="866513"/>
            <a:ext cx="8499000" cy="0"/>
          </a:xfrm>
          <a:prstGeom prst="straightConnector1">
            <a:avLst/>
          </a:prstGeom>
          <a:noFill/>
          <a:ln cap="flat" cmpd="sng" w="9525">
            <a:solidFill>
              <a:srgbClr val="B7B7B7"/>
            </a:solidFill>
            <a:prstDash val="solid"/>
            <a:round/>
            <a:headEnd len="med" w="med" type="none"/>
            <a:tailEnd len="med" w="med" type="none"/>
          </a:ln>
        </p:spPr>
      </p:cxnSp>
      <p:pic>
        <p:nvPicPr>
          <p:cNvPr id="113" name="Google Shape;113;p17"/>
          <p:cNvPicPr preferRelativeResize="0"/>
          <p:nvPr/>
        </p:nvPicPr>
        <p:blipFill>
          <a:blip r:embed="rId4">
            <a:alphaModFix/>
          </a:blip>
          <a:stretch>
            <a:fillRect/>
          </a:stretch>
        </p:blipFill>
        <p:spPr>
          <a:xfrm>
            <a:off x="7302038" y="4655402"/>
            <a:ext cx="1413772" cy="379825"/>
          </a:xfrm>
          <a:prstGeom prst="rect">
            <a:avLst/>
          </a:prstGeom>
          <a:noFill/>
          <a:ln>
            <a:noFill/>
          </a:ln>
        </p:spPr>
      </p:pic>
      <p:grpSp>
        <p:nvGrpSpPr>
          <p:cNvPr id="114" name="Google Shape;114;p17"/>
          <p:cNvGrpSpPr/>
          <p:nvPr/>
        </p:nvGrpSpPr>
        <p:grpSpPr>
          <a:xfrm>
            <a:off x="0" y="4468500"/>
            <a:ext cx="2845800" cy="674975"/>
            <a:chOff x="0" y="4468500"/>
            <a:chExt cx="2845800" cy="674975"/>
          </a:xfrm>
        </p:grpSpPr>
        <p:grpSp>
          <p:nvGrpSpPr>
            <p:cNvPr id="115" name="Google Shape;115;p17"/>
            <p:cNvGrpSpPr/>
            <p:nvPr/>
          </p:nvGrpSpPr>
          <p:grpSpPr>
            <a:xfrm>
              <a:off x="0" y="4468500"/>
              <a:ext cx="1867500" cy="674975"/>
              <a:chOff x="0" y="4468500"/>
              <a:chExt cx="1867500" cy="674975"/>
            </a:xfrm>
          </p:grpSpPr>
          <p:pic>
            <p:nvPicPr>
              <p:cNvPr id="116" name="Google Shape;116;p17"/>
              <p:cNvPicPr preferRelativeResize="0"/>
              <p:nvPr/>
            </p:nvPicPr>
            <p:blipFill rotWithShape="1">
              <a:blip r:embed="rId5">
                <a:alphaModFix/>
              </a:blip>
              <a:srcRect b="0" l="45711" r="0" t="50258"/>
              <a:stretch/>
            </p:blipFill>
            <p:spPr>
              <a:xfrm>
                <a:off x="0" y="4547150"/>
                <a:ext cx="1251526" cy="596325"/>
              </a:xfrm>
              <a:prstGeom prst="rect">
                <a:avLst/>
              </a:prstGeom>
              <a:noFill/>
              <a:ln>
                <a:noFill/>
              </a:ln>
            </p:spPr>
          </p:pic>
          <p:sp>
            <p:nvSpPr>
              <p:cNvPr id="117" name="Google Shape;117;p17"/>
              <p:cNvSpPr txBox="1"/>
              <p:nvPr/>
            </p:nvSpPr>
            <p:spPr>
              <a:xfrm>
                <a:off x="371700" y="4468500"/>
                <a:ext cx="1495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in/debajit-mallick/</a:t>
                </a:r>
                <a:endParaRPr b="1" sz="1100">
                  <a:solidFill>
                    <a:srgbClr val="999999"/>
                  </a:solidFill>
                </a:endParaRPr>
              </a:p>
            </p:txBody>
          </p:sp>
        </p:grpSp>
        <p:sp>
          <p:nvSpPr>
            <p:cNvPr id="118" name="Google Shape;118;p17"/>
            <p:cNvSpPr txBox="1"/>
            <p:nvPr/>
          </p:nvSpPr>
          <p:spPr>
            <a:xfrm>
              <a:off x="322500" y="4756650"/>
              <a:ext cx="252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@MallickDebajit</a:t>
              </a:r>
              <a:endParaRPr b="1" sz="1100">
                <a:solidFill>
                  <a:srgbClr val="999999"/>
                </a:solidFill>
              </a:endParaRPr>
            </a:p>
          </p:txBody>
        </p:sp>
        <p:pic>
          <p:nvPicPr>
            <p:cNvPr id="119" name="Google Shape;119;p17"/>
            <p:cNvPicPr preferRelativeResize="0"/>
            <p:nvPr/>
          </p:nvPicPr>
          <p:blipFill>
            <a:blip r:embed="rId6">
              <a:alphaModFix/>
            </a:blip>
            <a:stretch>
              <a:fillRect/>
            </a:stretch>
          </p:blipFill>
          <p:spPr>
            <a:xfrm>
              <a:off x="131625" y="4501425"/>
              <a:ext cx="288150" cy="288150"/>
            </a:xfrm>
            <a:prstGeom prst="rect">
              <a:avLst/>
            </a:prstGeom>
            <a:noFill/>
            <a:ln>
              <a:noFill/>
            </a:ln>
          </p:spPr>
        </p:pic>
        <p:pic>
          <p:nvPicPr>
            <p:cNvPr id="120" name="Google Shape;120;p17"/>
            <p:cNvPicPr preferRelativeResize="0"/>
            <p:nvPr/>
          </p:nvPicPr>
          <p:blipFill>
            <a:blip r:embed="rId7">
              <a:alphaModFix/>
            </a:blip>
            <a:stretch>
              <a:fillRect/>
            </a:stretch>
          </p:blipFill>
          <p:spPr>
            <a:xfrm>
              <a:off x="131625" y="4789575"/>
              <a:ext cx="288150" cy="288150"/>
            </a:xfrm>
            <a:prstGeom prst="rect">
              <a:avLst/>
            </a:prstGeom>
            <a:noFill/>
            <a:ln>
              <a:noFill/>
            </a:ln>
          </p:spPr>
        </p:pic>
      </p:grpSp>
      <p:pic>
        <p:nvPicPr>
          <p:cNvPr id="121" name="Google Shape;121;p17"/>
          <p:cNvPicPr preferRelativeResize="0"/>
          <p:nvPr/>
        </p:nvPicPr>
        <p:blipFill>
          <a:blip r:embed="rId8">
            <a:alphaModFix/>
          </a:blip>
          <a:stretch>
            <a:fillRect/>
          </a:stretch>
        </p:blipFill>
        <p:spPr>
          <a:xfrm>
            <a:off x="322500" y="923100"/>
            <a:ext cx="8499001" cy="3545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18"/>
          <p:cNvPicPr preferRelativeResize="0"/>
          <p:nvPr/>
        </p:nvPicPr>
        <p:blipFill>
          <a:blip r:embed="rId3">
            <a:alphaModFix/>
          </a:blip>
          <a:stretch>
            <a:fillRect/>
          </a:stretch>
        </p:blipFill>
        <p:spPr>
          <a:xfrm>
            <a:off x="7302050" y="-54738"/>
            <a:ext cx="1638601" cy="977849"/>
          </a:xfrm>
          <a:prstGeom prst="rect">
            <a:avLst/>
          </a:prstGeom>
          <a:noFill/>
          <a:ln>
            <a:noFill/>
          </a:ln>
        </p:spPr>
      </p:pic>
      <p:sp>
        <p:nvSpPr>
          <p:cNvPr id="127" name="Google Shape;127;p18"/>
          <p:cNvSpPr txBox="1"/>
          <p:nvPr/>
        </p:nvSpPr>
        <p:spPr>
          <a:xfrm>
            <a:off x="322500" y="117200"/>
            <a:ext cx="20175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p>
        </p:txBody>
      </p:sp>
      <p:cxnSp>
        <p:nvCxnSpPr>
          <p:cNvPr id="128" name="Google Shape;128;p18"/>
          <p:cNvCxnSpPr/>
          <p:nvPr/>
        </p:nvCxnSpPr>
        <p:spPr>
          <a:xfrm>
            <a:off x="322500" y="866513"/>
            <a:ext cx="8499000" cy="0"/>
          </a:xfrm>
          <a:prstGeom prst="straightConnector1">
            <a:avLst/>
          </a:prstGeom>
          <a:noFill/>
          <a:ln cap="flat" cmpd="sng" w="9525">
            <a:solidFill>
              <a:srgbClr val="B7B7B7"/>
            </a:solidFill>
            <a:prstDash val="solid"/>
            <a:round/>
            <a:headEnd len="med" w="med" type="none"/>
            <a:tailEnd len="med" w="med" type="none"/>
          </a:ln>
        </p:spPr>
      </p:cxnSp>
      <p:pic>
        <p:nvPicPr>
          <p:cNvPr id="129" name="Google Shape;129;p18"/>
          <p:cNvPicPr preferRelativeResize="0"/>
          <p:nvPr/>
        </p:nvPicPr>
        <p:blipFill>
          <a:blip r:embed="rId4">
            <a:alphaModFix/>
          </a:blip>
          <a:stretch>
            <a:fillRect/>
          </a:stretch>
        </p:blipFill>
        <p:spPr>
          <a:xfrm>
            <a:off x="7302038" y="4655402"/>
            <a:ext cx="1413772" cy="379825"/>
          </a:xfrm>
          <a:prstGeom prst="rect">
            <a:avLst/>
          </a:prstGeom>
          <a:noFill/>
          <a:ln>
            <a:noFill/>
          </a:ln>
        </p:spPr>
      </p:pic>
      <p:grpSp>
        <p:nvGrpSpPr>
          <p:cNvPr id="130" name="Google Shape;130;p18"/>
          <p:cNvGrpSpPr/>
          <p:nvPr/>
        </p:nvGrpSpPr>
        <p:grpSpPr>
          <a:xfrm>
            <a:off x="0" y="4468500"/>
            <a:ext cx="2845800" cy="674975"/>
            <a:chOff x="0" y="4468500"/>
            <a:chExt cx="2845800" cy="674975"/>
          </a:xfrm>
        </p:grpSpPr>
        <p:grpSp>
          <p:nvGrpSpPr>
            <p:cNvPr id="131" name="Google Shape;131;p18"/>
            <p:cNvGrpSpPr/>
            <p:nvPr/>
          </p:nvGrpSpPr>
          <p:grpSpPr>
            <a:xfrm>
              <a:off x="0" y="4468500"/>
              <a:ext cx="1867500" cy="674975"/>
              <a:chOff x="0" y="4468500"/>
              <a:chExt cx="1867500" cy="674975"/>
            </a:xfrm>
          </p:grpSpPr>
          <p:pic>
            <p:nvPicPr>
              <p:cNvPr id="132" name="Google Shape;132;p18"/>
              <p:cNvPicPr preferRelativeResize="0"/>
              <p:nvPr/>
            </p:nvPicPr>
            <p:blipFill rotWithShape="1">
              <a:blip r:embed="rId5">
                <a:alphaModFix/>
              </a:blip>
              <a:srcRect b="0" l="45711" r="0" t="50258"/>
              <a:stretch/>
            </p:blipFill>
            <p:spPr>
              <a:xfrm>
                <a:off x="0" y="4547150"/>
                <a:ext cx="1251526" cy="596325"/>
              </a:xfrm>
              <a:prstGeom prst="rect">
                <a:avLst/>
              </a:prstGeom>
              <a:noFill/>
              <a:ln>
                <a:noFill/>
              </a:ln>
            </p:spPr>
          </p:pic>
          <p:sp>
            <p:nvSpPr>
              <p:cNvPr id="133" name="Google Shape;133;p18"/>
              <p:cNvSpPr txBox="1"/>
              <p:nvPr/>
            </p:nvSpPr>
            <p:spPr>
              <a:xfrm>
                <a:off x="371700" y="4468500"/>
                <a:ext cx="1495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in/debajit-mallick/</a:t>
                </a:r>
                <a:endParaRPr b="1" sz="1100">
                  <a:solidFill>
                    <a:srgbClr val="999999"/>
                  </a:solidFill>
                </a:endParaRPr>
              </a:p>
            </p:txBody>
          </p:sp>
        </p:grpSp>
        <p:sp>
          <p:nvSpPr>
            <p:cNvPr id="134" name="Google Shape;134;p18"/>
            <p:cNvSpPr txBox="1"/>
            <p:nvPr/>
          </p:nvSpPr>
          <p:spPr>
            <a:xfrm>
              <a:off x="322500" y="4756650"/>
              <a:ext cx="252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@MallickDebajit</a:t>
              </a:r>
              <a:endParaRPr b="1" sz="1100">
                <a:solidFill>
                  <a:srgbClr val="999999"/>
                </a:solidFill>
              </a:endParaRPr>
            </a:p>
          </p:txBody>
        </p:sp>
        <p:pic>
          <p:nvPicPr>
            <p:cNvPr id="135" name="Google Shape;135;p18"/>
            <p:cNvPicPr preferRelativeResize="0"/>
            <p:nvPr/>
          </p:nvPicPr>
          <p:blipFill>
            <a:blip r:embed="rId6">
              <a:alphaModFix/>
            </a:blip>
            <a:stretch>
              <a:fillRect/>
            </a:stretch>
          </p:blipFill>
          <p:spPr>
            <a:xfrm>
              <a:off x="131625" y="4501425"/>
              <a:ext cx="288150" cy="288150"/>
            </a:xfrm>
            <a:prstGeom prst="rect">
              <a:avLst/>
            </a:prstGeom>
            <a:noFill/>
            <a:ln>
              <a:noFill/>
            </a:ln>
          </p:spPr>
        </p:pic>
        <p:pic>
          <p:nvPicPr>
            <p:cNvPr id="136" name="Google Shape;136;p18"/>
            <p:cNvPicPr preferRelativeResize="0"/>
            <p:nvPr/>
          </p:nvPicPr>
          <p:blipFill>
            <a:blip r:embed="rId7">
              <a:alphaModFix/>
            </a:blip>
            <a:stretch>
              <a:fillRect/>
            </a:stretch>
          </p:blipFill>
          <p:spPr>
            <a:xfrm>
              <a:off x="131625" y="4789575"/>
              <a:ext cx="288150" cy="288150"/>
            </a:xfrm>
            <a:prstGeom prst="rect">
              <a:avLst/>
            </a:prstGeom>
            <a:noFill/>
            <a:ln>
              <a:noFill/>
            </a:ln>
          </p:spPr>
        </p:pic>
      </p:grpSp>
      <p:pic>
        <p:nvPicPr>
          <p:cNvPr id="137" name="Google Shape;137;p18"/>
          <p:cNvPicPr preferRelativeResize="0"/>
          <p:nvPr/>
        </p:nvPicPr>
        <p:blipFill>
          <a:blip r:embed="rId8">
            <a:alphaModFix/>
          </a:blip>
          <a:stretch>
            <a:fillRect/>
          </a:stretch>
        </p:blipFill>
        <p:spPr>
          <a:xfrm>
            <a:off x="2492987" y="841737"/>
            <a:ext cx="4041687" cy="3460033"/>
          </a:xfrm>
          <a:prstGeom prst="rect">
            <a:avLst/>
          </a:prstGeom>
          <a:noFill/>
          <a:ln>
            <a:noFill/>
          </a:ln>
        </p:spPr>
      </p:pic>
      <p:sp>
        <p:nvSpPr>
          <p:cNvPr id="138" name="Google Shape;138;p18"/>
          <p:cNvSpPr txBox="1"/>
          <p:nvPr/>
        </p:nvSpPr>
        <p:spPr>
          <a:xfrm>
            <a:off x="322500" y="117200"/>
            <a:ext cx="59361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Frontend Devs be like</a:t>
            </a:r>
            <a:endParaRPr b="1"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19"/>
          <p:cNvPicPr preferRelativeResize="0"/>
          <p:nvPr/>
        </p:nvPicPr>
        <p:blipFill>
          <a:blip r:embed="rId3">
            <a:alphaModFix/>
          </a:blip>
          <a:stretch>
            <a:fillRect/>
          </a:stretch>
        </p:blipFill>
        <p:spPr>
          <a:xfrm>
            <a:off x="7302050" y="-54738"/>
            <a:ext cx="1638601" cy="977849"/>
          </a:xfrm>
          <a:prstGeom prst="rect">
            <a:avLst/>
          </a:prstGeom>
          <a:noFill/>
          <a:ln>
            <a:noFill/>
          </a:ln>
        </p:spPr>
      </p:pic>
      <p:sp>
        <p:nvSpPr>
          <p:cNvPr id="144" name="Google Shape;144;p19"/>
          <p:cNvSpPr txBox="1"/>
          <p:nvPr/>
        </p:nvSpPr>
        <p:spPr>
          <a:xfrm>
            <a:off x="322500" y="117200"/>
            <a:ext cx="59361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Why we use </a:t>
            </a:r>
            <a:r>
              <a:rPr b="1" lang="en" sz="3000">
                <a:highlight>
                  <a:srgbClr val="FCE5CD"/>
                </a:highlight>
              </a:rPr>
              <a:t>dialog</a:t>
            </a:r>
            <a:r>
              <a:rPr b="1" lang="en" sz="3000"/>
              <a:t> then?</a:t>
            </a:r>
            <a:endParaRPr b="1" sz="3000"/>
          </a:p>
        </p:txBody>
      </p:sp>
      <p:cxnSp>
        <p:nvCxnSpPr>
          <p:cNvPr id="145" name="Google Shape;145;p19"/>
          <p:cNvCxnSpPr/>
          <p:nvPr/>
        </p:nvCxnSpPr>
        <p:spPr>
          <a:xfrm>
            <a:off x="322500" y="866513"/>
            <a:ext cx="8499000" cy="0"/>
          </a:xfrm>
          <a:prstGeom prst="straightConnector1">
            <a:avLst/>
          </a:prstGeom>
          <a:noFill/>
          <a:ln cap="flat" cmpd="sng" w="9525">
            <a:solidFill>
              <a:srgbClr val="B7B7B7"/>
            </a:solidFill>
            <a:prstDash val="solid"/>
            <a:round/>
            <a:headEnd len="med" w="med" type="none"/>
            <a:tailEnd len="med" w="med" type="none"/>
          </a:ln>
        </p:spPr>
      </p:cxnSp>
      <p:pic>
        <p:nvPicPr>
          <p:cNvPr id="146" name="Google Shape;146;p19"/>
          <p:cNvPicPr preferRelativeResize="0"/>
          <p:nvPr/>
        </p:nvPicPr>
        <p:blipFill>
          <a:blip r:embed="rId4">
            <a:alphaModFix/>
          </a:blip>
          <a:stretch>
            <a:fillRect/>
          </a:stretch>
        </p:blipFill>
        <p:spPr>
          <a:xfrm>
            <a:off x="7302038" y="4655402"/>
            <a:ext cx="1413772" cy="379825"/>
          </a:xfrm>
          <a:prstGeom prst="rect">
            <a:avLst/>
          </a:prstGeom>
          <a:noFill/>
          <a:ln>
            <a:noFill/>
          </a:ln>
        </p:spPr>
      </p:pic>
      <p:grpSp>
        <p:nvGrpSpPr>
          <p:cNvPr id="147" name="Google Shape;147;p19"/>
          <p:cNvGrpSpPr/>
          <p:nvPr/>
        </p:nvGrpSpPr>
        <p:grpSpPr>
          <a:xfrm>
            <a:off x="0" y="4468500"/>
            <a:ext cx="2845800" cy="674975"/>
            <a:chOff x="0" y="4468500"/>
            <a:chExt cx="2845800" cy="674975"/>
          </a:xfrm>
        </p:grpSpPr>
        <p:grpSp>
          <p:nvGrpSpPr>
            <p:cNvPr id="148" name="Google Shape;148;p19"/>
            <p:cNvGrpSpPr/>
            <p:nvPr/>
          </p:nvGrpSpPr>
          <p:grpSpPr>
            <a:xfrm>
              <a:off x="0" y="4468500"/>
              <a:ext cx="1867500" cy="674975"/>
              <a:chOff x="0" y="4468500"/>
              <a:chExt cx="1867500" cy="674975"/>
            </a:xfrm>
          </p:grpSpPr>
          <p:pic>
            <p:nvPicPr>
              <p:cNvPr id="149" name="Google Shape;149;p19"/>
              <p:cNvPicPr preferRelativeResize="0"/>
              <p:nvPr/>
            </p:nvPicPr>
            <p:blipFill rotWithShape="1">
              <a:blip r:embed="rId5">
                <a:alphaModFix/>
              </a:blip>
              <a:srcRect b="0" l="45711" r="0" t="50258"/>
              <a:stretch/>
            </p:blipFill>
            <p:spPr>
              <a:xfrm>
                <a:off x="0" y="4547150"/>
                <a:ext cx="1251526" cy="596325"/>
              </a:xfrm>
              <a:prstGeom prst="rect">
                <a:avLst/>
              </a:prstGeom>
              <a:noFill/>
              <a:ln>
                <a:noFill/>
              </a:ln>
            </p:spPr>
          </p:pic>
          <p:sp>
            <p:nvSpPr>
              <p:cNvPr id="150" name="Google Shape;150;p19"/>
              <p:cNvSpPr txBox="1"/>
              <p:nvPr/>
            </p:nvSpPr>
            <p:spPr>
              <a:xfrm>
                <a:off x="371700" y="4468500"/>
                <a:ext cx="1495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in/debajit-mallick/</a:t>
                </a:r>
                <a:endParaRPr b="1" sz="1100">
                  <a:solidFill>
                    <a:srgbClr val="999999"/>
                  </a:solidFill>
                </a:endParaRPr>
              </a:p>
            </p:txBody>
          </p:sp>
        </p:grpSp>
        <p:sp>
          <p:nvSpPr>
            <p:cNvPr id="151" name="Google Shape;151;p19"/>
            <p:cNvSpPr txBox="1"/>
            <p:nvPr/>
          </p:nvSpPr>
          <p:spPr>
            <a:xfrm>
              <a:off x="322500" y="4756650"/>
              <a:ext cx="252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@MallickDebajit</a:t>
              </a:r>
              <a:endParaRPr b="1" sz="1100">
                <a:solidFill>
                  <a:srgbClr val="999999"/>
                </a:solidFill>
              </a:endParaRPr>
            </a:p>
          </p:txBody>
        </p:sp>
        <p:pic>
          <p:nvPicPr>
            <p:cNvPr id="152" name="Google Shape;152;p19"/>
            <p:cNvPicPr preferRelativeResize="0"/>
            <p:nvPr/>
          </p:nvPicPr>
          <p:blipFill>
            <a:blip r:embed="rId6">
              <a:alphaModFix/>
            </a:blip>
            <a:stretch>
              <a:fillRect/>
            </a:stretch>
          </p:blipFill>
          <p:spPr>
            <a:xfrm>
              <a:off x="131625" y="4501425"/>
              <a:ext cx="288150" cy="288150"/>
            </a:xfrm>
            <a:prstGeom prst="rect">
              <a:avLst/>
            </a:prstGeom>
            <a:noFill/>
            <a:ln>
              <a:noFill/>
            </a:ln>
          </p:spPr>
        </p:pic>
        <p:pic>
          <p:nvPicPr>
            <p:cNvPr id="153" name="Google Shape;153;p19"/>
            <p:cNvPicPr preferRelativeResize="0"/>
            <p:nvPr/>
          </p:nvPicPr>
          <p:blipFill>
            <a:blip r:embed="rId7">
              <a:alphaModFix/>
            </a:blip>
            <a:stretch>
              <a:fillRect/>
            </a:stretch>
          </p:blipFill>
          <p:spPr>
            <a:xfrm>
              <a:off x="131625" y="4789575"/>
              <a:ext cx="288150" cy="288150"/>
            </a:xfrm>
            <a:prstGeom prst="rect">
              <a:avLst/>
            </a:prstGeom>
            <a:noFill/>
            <a:ln>
              <a:noFill/>
            </a:ln>
          </p:spPr>
        </p:pic>
      </p:grpSp>
      <p:sp>
        <p:nvSpPr>
          <p:cNvPr id="154" name="Google Shape;154;p19"/>
          <p:cNvSpPr txBox="1"/>
          <p:nvPr/>
        </p:nvSpPr>
        <p:spPr>
          <a:xfrm>
            <a:off x="361650" y="1044775"/>
            <a:ext cx="8460000" cy="30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1"/>
                </a:solidFill>
                <a:highlight>
                  <a:schemeClr val="lt1"/>
                </a:highlight>
              </a:rPr>
              <a:t>As a native HTML element, features like </a:t>
            </a:r>
            <a:endParaRPr sz="1350">
              <a:solidFill>
                <a:schemeClr val="dk1"/>
              </a:solidFill>
              <a:highlight>
                <a:schemeClr val="lt1"/>
              </a:highlight>
            </a:endParaRPr>
          </a:p>
          <a:p>
            <a:pPr indent="-314325" lvl="0" marL="457200" rtl="0" algn="l">
              <a:spcBef>
                <a:spcPts val="0"/>
              </a:spcBef>
              <a:spcAft>
                <a:spcPts val="0"/>
              </a:spcAft>
              <a:buClr>
                <a:schemeClr val="dk1"/>
              </a:buClr>
              <a:buSzPts val="1350"/>
              <a:buChar char="-"/>
            </a:pPr>
            <a:r>
              <a:rPr b="1" lang="en" sz="1350">
                <a:solidFill>
                  <a:schemeClr val="dk1"/>
                </a:solidFill>
                <a:highlight>
                  <a:schemeClr val="lt1"/>
                </a:highlight>
              </a:rPr>
              <a:t>focus management</a:t>
            </a:r>
            <a:r>
              <a:rPr lang="en" sz="1350">
                <a:solidFill>
                  <a:schemeClr val="dk1"/>
                </a:solidFill>
                <a:highlight>
                  <a:schemeClr val="lt1"/>
                </a:highlight>
              </a:rPr>
              <a:t>, </a:t>
            </a:r>
            <a:endParaRPr sz="1350">
              <a:solidFill>
                <a:schemeClr val="dk1"/>
              </a:solidFill>
              <a:highlight>
                <a:schemeClr val="lt1"/>
              </a:highlight>
            </a:endParaRPr>
          </a:p>
          <a:p>
            <a:pPr indent="-314325" lvl="0" marL="457200" rtl="0" algn="l">
              <a:spcBef>
                <a:spcPts val="0"/>
              </a:spcBef>
              <a:spcAft>
                <a:spcPts val="0"/>
              </a:spcAft>
              <a:buClr>
                <a:schemeClr val="dk1"/>
              </a:buClr>
              <a:buSzPts val="1350"/>
              <a:buChar char="-"/>
            </a:pPr>
            <a:r>
              <a:rPr b="1" lang="en" sz="1350">
                <a:solidFill>
                  <a:schemeClr val="dk1"/>
                </a:solidFill>
                <a:highlight>
                  <a:schemeClr val="lt1"/>
                </a:highlight>
              </a:rPr>
              <a:t>tab tracking</a:t>
            </a:r>
            <a:r>
              <a:rPr lang="en" sz="1350">
                <a:solidFill>
                  <a:schemeClr val="dk1"/>
                </a:solidFill>
                <a:highlight>
                  <a:schemeClr val="lt1"/>
                </a:highlight>
              </a:rPr>
              <a:t>, and </a:t>
            </a:r>
            <a:endParaRPr sz="1350">
              <a:solidFill>
                <a:schemeClr val="dk1"/>
              </a:solidFill>
              <a:highlight>
                <a:schemeClr val="lt1"/>
              </a:highlight>
            </a:endParaRPr>
          </a:p>
          <a:p>
            <a:pPr indent="-314325" lvl="0" marL="457200" rtl="0" algn="l">
              <a:spcBef>
                <a:spcPts val="0"/>
              </a:spcBef>
              <a:spcAft>
                <a:spcPts val="0"/>
              </a:spcAft>
              <a:buClr>
                <a:schemeClr val="dk1"/>
              </a:buClr>
              <a:buSzPts val="1350"/>
              <a:buChar char="-"/>
            </a:pPr>
            <a:r>
              <a:rPr b="1" lang="en" sz="1350">
                <a:solidFill>
                  <a:schemeClr val="dk1"/>
                </a:solidFill>
                <a:highlight>
                  <a:schemeClr val="lt1"/>
                </a:highlight>
              </a:rPr>
              <a:t>keeping the stacking context </a:t>
            </a:r>
            <a:endParaRPr b="1" sz="1350">
              <a:solidFill>
                <a:schemeClr val="dk1"/>
              </a:solidFill>
              <a:highlight>
                <a:schemeClr val="lt1"/>
              </a:highlight>
            </a:endParaRPr>
          </a:p>
          <a:p>
            <a:pPr indent="0" lvl="0" marL="0" rtl="0" algn="l">
              <a:spcBef>
                <a:spcPts val="0"/>
              </a:spcBef>
              <a:spcAft>
                <a:spcPts val="0"/>
              </a:spcAft>
              <a:buNone/>
            </a:pPr>
            <a:r>
              <a:rPr lang="en" sz="1350">
                <a:solidFill>
                  <a:schemeClr val="dk1"/>
                </a:solidFill>
                <a:highlight>
                  <a:schemeClr val="lt1"/>
                </a:highlight>
              </a:rPr>
              <a:t>are built in. </a:t>
            </a:r>
            <a:endParaRPr>
              <a:solidFill>
                <a:schemeClr val="dk1"/>
              </a:solidFill>
              <a:highlight>
                <a:schemeClr val="lt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0"/>
          <p:cNvPicPr preferRelativeResize="0"/>
          <p:nvPr/>
        </p:nvPicPr>
        <p:blipFill>
          <a:blip r:embed="rId3">
            <a:alphaModFix/>
          </a:blip>
          <a:stretch>
            <a:fillRect/>
          </a:stretch>
        </p:blipFill>
        <p:spPr>
          <a:xfrm>
            <a:off x="7302050" y="-54738"/>
            <a:ext cx="1638601" cy="977849"/>
          </a:xfrm>
          <a:prstGeom prst="rect">
            <a:avLst/>
          </a:prstGeom>
          <a:noFill/>
          <a:ln>
            <a:noFill/>
          </a:ln>
        </p:spPr>
      </p:pic>
      <p:sp>
        <p:nvSpPr>
          <p:cNvPr id="160" name="Google Shape;160;p20"/>
          <p:cNvSpPr txBox="1"/>
          <p:nvPr/>
        </p:nvSpPr>
        <p:spPr>
          <a:xfrm>
            <a:off x="322500" y="117200"/>
            <a:ext cx="69105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What you can build using dialog?</a:t>
            </a:r>
            <a:endParaRPr b="1" sz="3000"/>
          </a:p>
        </p:txBody>
      </p:sp>
      <p:cxnSp>
        <p:nvCxnSpPr>
          <p:cNvPr id="161" name="Google Shape;161;p20"/>
          <p:cNvCxnSpPr/>
          <p:nvPr/>
        </p:nvCxnSpPr>
        <p:spPr>
          <a:xfrm>
            <a:off x="322500" y="866513"/>
            <a:ext cx="8499000" cy="0"/>
          </a:xfrm>
          <a:prstGeom prst="straightConnector1">
            <a:avLst/>
          </a:prstGeom>
          <a:noFill/>
          <a:ln cap="flat" cmpd="sng" w="9525">
            <a:solidFill>
              <a:srgbClr val="B7B7B7"/>
            </a:solidFill>
            <a:prstDash val="solid"/>
            <a:round/>
            <a:headEnd len="med" w="med" type="none"/>
            <a:tailEnd len="med" w="med" type="none"/>
          </a:ln>
        </p:spPr>
      </p:cxnSp>
      <p:pic>
        <p:nvPicPr>
          <p:cNvPr id="162" name="Google Shape;162;p20"/>
          <p:cNvPicPr preferRelativeResize="0"/>
          <p:nvPr/>
        </p:nvPicPr>
        <p:blipFill>
          <a:blip r:embed="rId4">
            <a:alphaModFix/>
          </a:blip>
          <a:stretch>
            <a:fillRect/>
          </a:stretch>
        </p:blipFill>
        <p:spPr>
          <a:xfrm>
            <a:off x="7302038" y="4655402"/>
            <a:ext cx="1413772" cy="379825"/>
          </a:xfrm>
          <a:prstGeom prst="rect">
            <a:avLst/>
          </a:prstGeom>
          <a:noFill/>
          <a:ln>
            <a:noFill/>
          </a:ln>
        </p:spPr>
      </p:pic>
      <p:grpSp>
        <p:nvGrpSpPr>
          <p:cNvPr id="163" name="Google Shape;163;p20"/>
          <p:cNvGrpSpPr/>
          <p:nvPr/>
        </p:nvGrpSpPr>
        <p:grpSpPr>
          <a:xfrm>
            <a:off x="0" y="4468500"/>
            <a:ext cx="2845800" cy="674975"/>
            <a:chOff x="0" y="4468500"/>
            <a:chExt cx="2845800" cy="674975"/>
          </a:xfrm>
        </p:grpSpPr>
        <p:grpSp>
          <p:nvGrpSpPr>
            <p:cNvPr id="164" name="Google Shape;164;p20"/>
            <p:cNvGrpSpPr/>
            <p:nvPr/>
          </p:nvGrpSpPr>
          <p:grpSpPr>
            <a:xfrm>
              <a:off x="0" y="4468500"/>
              <a:ext cx="1867500" cy="674975"/>
              <a:chOff x="0" y="4468500"/>
              <a:chExt cx="1867500" cy="674975"/>
            </a:xfrm>
          </p:grpSpPr>
          <p:pic>
            <p:nvPicPr>
              <p:cNvPr id="165" name="Google Shape;165;p20"/>
              <p:cNvPicPr preferRelativeResize="0"/>
              <p:nvPr/>
            </p:nvPicPr>
            <p:blipFill rotWithShape="1">
              <a:blip r:embed="rId5">
                <a:alphaModFix/>
              </a:blip>
              <a:srcRect b="0" l="45711" r="0" t="50258"/>
              <a:stretch/>
            </p:blipFill>
            <p:spPr>
              <a:xfrm>
                <a:off x="0" y="4547150"/>
                <a:ext cx="1251526" cy="596325"/>
              </a:xfrm>
              <a:prstGeom prst="rect">
                <a:avLst/>
              </a:prstGeom>
              <a:noFill/>
              <a:ln>
                <a:noFill/>
              </a:ln>
            </p:spPr>
          </p:pic>
          <p:sp>
            <p:nvSpPr>
              <p:cNvPr id="166" name="Google Shape;166;p20"/>
              <p:cNvSpPr txBox="1"/>
              <p:nvPr/>
            </p:nvSpPr>
            <p:spPr>
              <a:xfrm>
                <a:off x="371700" y="4468500"/>
                <a:ext cx="1495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in/debajit-mallick/</a:t>
                </a:r>
                <a:endParaRPr b="1" sz="1100">
                  <a:solidFill>
                    <a:srgbClr val="999999"/>
                  </a:solidFill>
                </a:endParaRPr>
              </a:p>
            </p:txBody>
          </p:sp>
        </p:grpSp>
        <p:sp>
          <p:nvSpPr>
            <p:cNvPr id="167" name="Google Shape;167;p20"/>
            <p:cNvSpPr txBox="1"/>
            <p:nvPr/>
          </p:nvSpPr>
          <p:spPr>
            <a:xfrm>
              <a:off x="322500" y="4756650"/>
              <a:ext cx="252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@MallickDebajit</a:t>
              </a:r>
              <a:endParaRPr b="1" sz="1100">
                <a:solidFill>
                  <a:srgbClr val="999999"/>
                </a:solidFill>
              </a:endParaRPr>
            </a:p>
          </p:txBody>
        </p:sp>
        <p:pic>
          <p:nvPicPr>
            <p:cNvPr id="168" name="Google Shape;168;p20"/>
            <p:cNvPicPr preferRelativeResize="0"/>
            <p:nvPr/>
          </p:nvPicPr>
          <p:blipFill>
            <a:blip r:embed="rId6">
              <a:alphaModFix/>
            </a:blip>
            <a:stretch>
              <a:fillRect/>
            </a:stretch>
          </p:blipFill>
          <p:spPr>
            <a:xfrm>
              <a:off x="131625" y="4501425"/>
              <a:ext cx="288150" cy="288150"/>
            </a:xfrm>
            <a:prstGeom prst="rect">
              <a:avLst/>
            </a:prstGeom>
            <a:noFill/>
            <a:ln>
              <a:noFill/>
            </a:ln>
          </p:spPr>
        </p:pic>
        <p:pic>
          <p:nvPicPr>
            <p:cNvPr id="169" name="Google Shape;169;p20"/>
            <p:cNvPicPr preferRelativeResize="0"/>
            <p:nvPr/>
          </p:nvPicPr>
          <p:blipFill>
            <a:blip r:embed="rId7">
              <a:alphaModFix/>
            </a:blip>
            <a:stretch>
              <a:fillRect/>
            </a:stretch>
          </p:blipFill>
          <p:spPr>
            <a:xfrm>
              <a:off x="131625" y="4789575"/>
              <a:ext cx="288150" cy="288150"/>
            </a:xfrm>
            <a:prstGeom prst="rect">
              <a:avLst/>
            </a:prstGeom>
            <a:noFill/>
            <a:ln>
              <a:noFill/>
            </a:ln>
          </p:spPr>
        </p:pic>
      </p:grpSp>
      <p:pic>
        <p:nvPicPr>
          <p:cNvPr id="170" name="Google Shape;170;p20" title="dialog video.mp4">
            <a:hlinkClick r:id="rId8"/>
          </p:cNvPr>
          <p:cNvPicPr preferRelativeResize="0"/>
          <p:nvPr/>
        </p:nvPicPr>
        <p:blipFill>
          <a:blip r:embed="rId9">
            <a:alphaModFix/>
          </a:blip>
          <a:stretch>
            <a:fillRect/>
          </a:stretch>
        </p:blipFill>
        <p:spPr>
          <a:xfrm>
            <a:off x="2395963" y="1038663"/>
            <a:ext cx="4352075" cy="3264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1"/>
          <p:cNvPicPr preferRelativeResize="0"/>
          <p:nvPr/>
        </p:nvPicPr>
        <p:blipFill>
          <a:blip r:embed="rId3">
            <a:alphaModFix/>
          </a:blip>
          <a:stretch>
            <a:fillRect/>
          </a:stretch>
        </p:blipFill>
        <p:spPr>
          <a:xfrm>
            <a:off x="7302050" y="-54738"/>
            <a:ext cx="1638601" cy="977849"/>
          </a:xfrm>
          <a:prstGeom prst="rect">
            <a:avLst/>
          </a:prstGeom>
          <a:noFill/>
          <a:ln>
            <a:noFill/>
          </a:ln>
        </p:spPr>
      </p:pic>
      <p:sp>
        <p:nvSpPr>
          <p:cNvPr id="176" name="Google Shape;176;p21"/>
          <p:cNvSpPr txBox="1"/>
          <p:nvPr/>
        </p:nvSpPr>
        <p:spPr>
          <a:xfrm>
            <a:off x="322500" y="117200"/>
            <a:ext cx="69306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Individual CSS transform properties </a:t>
            </a:r>
            <a:endParaRPr b="1" sz="3000"/>
          </a:p>
        </p:txBody>
      </p:sp>
      <p:cxnSp>
        <p:nvCxnSpPr>
          <p:cNvPr id="177" name="Google Shape;177;p21"/>
          <p:cNvCxnSpPr/>
          <p:nvPr/>
        </p:nvCxnSpPr>
        <p:spPr>
          <a:xfrm>
            <a:off x="322500" y="866513"/>
            <a:ext cx="8499000" cy="0"/>
          </a:xfrm>
          <a:prstGeom prst="straightConnector1">
            <a:avLst/>
          </a:prstGeom>
          <a:noFill/>
          <a:ln cap="flat" cmpd="sng" w="9525">
            <a:solidFill>
              <a:srgbClr val="B7B7B7"/>
            </a:solidFill>
            <a:prstDash val="solid"/>
            <a:round/>
            <a:headEnd len="med" w="med" type="none"/>
            <a:tailEnd len="med" w="med" type="none"/>
          </a:ln>
        </p:spPr>
      </p:cxnSp>
      <p:pic>
        <p:nvPicPr>
          <p:cNvPr id="178" name="Google Shape;178;p21"/>
          <p:cNvPicPr preferRelativeResize="0"/>
          <p:nvPr/>
        </p:nvPicPr>
        <p:blipFill>
          <a:blip r:embed="rId4">
            <a:alphaModFix/>
          </a:blip>
          <a:stretch>
            <a:fillRect/>
          </a:stretch>
        </p:blipFill>
        <p:spPr>
          <a:xfrm>
            <a:off x="7302038" y="4655402"/>
            <a:ext cx="1413772" cy="379825"/>
          </a:xfrm>
          <a:prstGeom prst="rect">
            <a:avLst/>
          </a:prstGeom>
          <a:noFill/>
          <a:ln>
            <a:noFill/>
          </a:ln>
        </p:spPr>
      </p:pic>
      <p:grpSp>
        <p:nvGrpSpPr>
          <p:cNvPr id="179" name="Google Shape;179;p21"/>
          <p:cNvGrpSpPr/>
          <p:nvPr/>
        </p:nvGrpSpPr>
        <p:grpSpPr>
          <a:xfrm>
            <a:off x="0" y="4468500"/>
            <a:ext cx="2845800" cy="674975"/>
            <a:chOff x="0" y="4468500"/>
            <a:chExt cx="2845800" cy="674975"/>
          </a:xfrm>
        </p:grpSpPr>
        <p:grpSp>
          <p:nvGrpSpPr>
            <p:cNvPr id="180" name="Google Shape;180;p21"/>
            <p:cNvGrpSpPr/>
            <p:nvPr/>
          </p:nvGrpSpPr>
          <p:grpSpPr>
            <a:xfrm>
              <a:off x="0" y="4468500"/>
              <a:ext cx="1867500" cy="674975"/>
              <a:chOff x="0" y="4468500"/>
              <a:chExt cx="1867500" cy="674975"/>
            </a:xfrm>
          </p:grpSpPr>
          <p:pic>
            <p:nvPicPr>
              <p:cNvPr id="181" name="Google Shape;181;p21"/>
              <p:cNvPicPr preferRelativeResize="0"/>
              <p:nvPr/>
            </p:nvPicPr>
            <p:blipFill rotWithShape="1">
              <a:blip r:embed="rId5">
                <a:alphaModFix/>
              </a:blip>
              <a:srcRect b="0" l="45711" r="0" t="50258"/>
              <a:stretch/>
            </p:blipFill>
            <p:spPr>
              <a:xfrm>
                <a:off x="0" y="4547150"/>
                <a:ext cx="1251526" cy="596325"/>
              </a:xfrm>
              <a:prstGeom prst="rect">
                <a:avLst/>
              </a:prstGeom>
              <a:noFill/>
              <a:ln>
                <a:noFill/>
              </a:ln>
            </p:spPr>
          </p:pic>
          <p:sp>
            <p:nvSpPr>
              <p:cNvPr id="182" name="Google Shape;182;p21"/>
              <p:cNvSpPr txBox="1"/>
              <p:nvPr/>
            </p:nvSpPr>
            <p:spPr>
              <a:xfrm>
                <a:off x="371700" y="4468500"/>
                <a:ext cx="1495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in/debajit-mallick/</a:t>
                </a:r>
                <a:endParaRPr b="1" sz="1100">
                  <a:solidFill>
                    <a:srgbClr val="999999"/>
                  </a:solidFill>
                </a:endParaRPr>
              </a:p>
            </p:txBody>
          </p:sp>
        </p:grpSp>
        <p:sp>
          <p:nvSpPr>
            <p:cNvPr id="183" name="Google Shape;183;p21"/>
            <p:cNvSpPr txBox="1"/>
            <p:nvPr/>
          </p:nvSpPr>
          <p:spPr>
            <a:xfrm>
              <a:off x="322500" y="4756650"/>
              <a:ext cx="252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999999"/>
                  </a:solidFill>
                </a:rPr>
                <a:t>@MallickDebajit</a:t>
              </a:r>
              <a:endParaRPr b="1" sz="1100">
                <a:solidFill>
                  <a:srgbClr val="999999"/>
                </a:solidFill>
              </a:endParaRPr>
            </a:p>
          </p:txBody>
        </p:sp>
        <p:pic>
          <p:nvPicPr>
            <p:cNvPr id="184" name="Google Shape;184;p21"/>
            <p:cNvPicPr preferRelativeResize="0"/>
            <p:nvPr/>
          </p:nvPicPr>
          <p:blipFill>
            <a:blip r:embed="rId6">
              <a:alphaModFix/>
            </a:blip>
            <a:stretch>
              <a:fillRect/>
            </a:stretch>
          </p:blipFill>
          <p:spPr>
            <a:xfrm>
              <a:off x="131625" y="4501425"/>
              <a:ext cx="288150" cy="288150"/>
            </a:xfrm>
            <a:prstGeom prst="rect">
              <a:avLst/>
            </a:prstGeom>
            <a:noFill/>
            <a:ln>
              <a:noFill/>
            </a:ln>
          </p:spPr>
        </p:pic>
        <p:pic>
          <p:nvPicPr>
            <p:cNvPr id="185" name="Google Shape;185;p21"/>
            <p:cNvPicPr preferRelativeResize="0"/>
            <p:nvPr/>
          </p:nvPicPr>
          <p:blipFill>
            <a:blip r:embed="rId7">
              <a:alphaModFix/>
            </a:blip>
            <a:stretch>
              <a:fillRect/>
            </a:stretch>
          </p:blipFill>
          <p:spPr>
            <a:xfrm>
              <a:off x="131625" y="4789575"/>
              <a:ext cx="288150" cy="288150"/>
            </a:xfrm>
            <a:prstGeom prst="rect">
              <a:avLst/>
            </a:prstGeom>
            <a:noFill/>
            <a:ln>
              <a:noFill/>
            </a:ln>
          </p:spPr>
        </p:pic>
      </p:grpSp>
      <p:sp>
        <p:nvSpPr>
          <p:cNvPr id="186" name="Google Shape;186;p21"/>
          <p:cNvSpPr txBox="1"/>
          <p:nvPr/>
        </p:nvSpPr>
        <p:spPr>
          <a:xfrm>
            <a:off x="322500" y="1255800"/>
            <a:ext cx="3968100" cy="32127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8B008B"/>
                </a:solidFill>
              </a:rPr>
              <a:t>@keyframes</a:t>
            </a:r>
            <a:r>
              <a:rPr lang="en" sz="1100">
                <a:solidFill>
                  <a:srgbClr val="333333"/>
                </a:solidFill>
              </a:rPr>
              <a:t> </a:t>
            </a:r>
            <a:r>
              <a:rPr b="1" lang="en" sz="1100">
                <a:solidFill>
                  <a:srgbClr val="8B008B"/>
                </a:solidFill>
              </a:rPr>
              <a:t>anim</a:t>
            </a:r>
            <a:r>
              <a:rPr lang="en" sz="1100">
                <a:solidFill>
                  <a:srgbClr val="333333"/>
                </a:solidFill>
              </a:rPr>
              <a:t> {</a:t>
            </a:r>
            <a:endParaRPr sz="1100">
              <a:solidFill>
                <a:srgbClr val="333333"/>
              </a:solidFill>
            </a:endParaRPr>
          </a:p>
          <a:p>
            <a:pPr indent="0" lvl="0" marL="0" rtl="0" algn="l">
              <a:lnSpc>
                <a:spcPct val="115000"/>
              </a:lnSpc>
              <a:spcBef>
                <a:spcPts val="0"/>
              </a:spcBef>
              <a:spcAft>
                <a:spcPts val="0"/>
              </a:spcAft>
              <a:buNone/>
            </a:pPr>
            <a:r>
              <a:rPr b="1" lang="en" sz="1100">
                <a:solidFill>
                  <a:srgbClr val="8B008B"/>
                </a:solidFill>
              </a:rPr>
              <a:t>0</a:t>
            </a:r>
            <a:r>
              <a:rPr lang="en" sz="1100">
                <a:solidFill>
                  <a:srgbClr val="333333"/>
                </a:solidFill>
              </a:rPr>
              <a:t>% { transform: translateX (</a:t>
            </a:r>
            <a:r>
              <a:rPr lang="en" sz="1100">
                <a:solidFill>
                  <a:srgbClr val="B452CD"/>
                </a:solidFill>
              </a:rPr>
              <a:t>0</a:t>
            </a:r>
            <a:r>
              <a:rPr lang="en" sz="1100">
                <a:solidFill>
                  <a:srgbClr val="333333"/>
                </a:solidFill>
              </a:rPr>
              <a:t>%) ; }</a:t>
            </a:r>
            <a:endParaRPr sz="1100">
              <a:solidFill>
                <a:srgbClr val="333333"/>
              </a:solidFill>
            </a:endParaRPr>
          </a:p>
          <a:p>
            <a:pPr indent="0" lvl="0" marL="0" rtl="0" algn="l">
              <a:lnSpc>
                <a:spcPct val="115000"/>
              </a:lnSpc>
              <a:spcBef>
                <a:spcPts val="0"/>
              </a:spcBef>
              <a:spcAft>
                <a:spcPts val="0"/>
              </a:spcAft>
              <a:buNone/>
            </a:pPr>
            <a:r>
              <a:rPr b="1" lang="en" sz="1100">
                <a:solidFill>
                  <a:srgbClr val="8B008B"/>
                </a:solidFill>
              </a:rPr>
              <a:t>10</a:t>
            </a:r>
            <a:r>
              <a:rPr lang="en" sz="1100">
                <a:solidFill>
                  <a:srgbClr val="333333"/>
                </a:solidFill>
              </a:rPr>
              <a:t>% { transform: translate(</a:t>
            </a:r>
            <a:r>
              <a:rPr lang="en" sz="1100">
                <a:solidFill>
                  <a:srgbClr val="B452CD"/>
                </a:solidFill>
              </a:rPr>
              <a:t>10</a:t>
            </a:r>
            <a:r>
              <a:rPr lang="en" sz="1100">
                <a:solidFill>
                  <a:srgbClr val="333333"/>
                </a:solidFill>
              </a:rPr>
              <a:t>%) rotate (</a:t>
            </a:r>
            <a:r>
              <a:rPr lang="en" sz="1100">
                <a:solidFill>
                  <a:srgbClr val="B452CD"/>
                </a:solidFill>
              </a:rPr>
              <a:t>72</a:t>
            </a:r>
            <a:r>
              <a:rPr lang="en" sz="1100">
                <a:solidFill>
                  <a:srgbClr val="333333"/>
                </a:solidFill>
              </a:rPr>
              <a:t>deg) scale (</a:t>
            </a:r>
            <a:r>
              <a:rPr lang="en" sz="1100">
                <a:solidFill>
                  <a:srgbClr val="B452CD"/>
                </a:solidFill>
              </a:rPr>
              <a:t>1</a:t>
            </a:r>
            <a:r>
              <a:rPr lang="en" sz="1100">
                <a:solidFill>
                  <a:srgbClr val="333333"/>
                </a:solidFill>
              </a:rPr>
              <a:t>.</a:t>
            </a:r>
            <a:r>
              <a:rPr lang="en" sz="1100">
                <a:solidFill>
                  <a:srgbClr val="B452CD"/>
                </a:solidFill>
              </a:rPr>
              <a:t>2</a:t>
            </a:r>
            <a:r>
              <a:rPr lang="en" sz="1100">
                <a:solidFill>
                  <a:srgbClr val="333333"/>
                </a:solidFill>
              </a:rPr>
              <a:t>); }</a:t>
            </a:r>
            <a:endParaRPr sz="1100">
              <a:solidFill>
                <a:srgbClr val="333333"/>
              </a:solidFill>
            </a:endParaRPr>
          </a:p>
          <a:p>
            <a:pPr indent="0" lvl="0" marL="0" rtl="0" algn="l">
              <a:lnSpc>
                <a:spcPct val="115000"/>
              </a:lnSpc>
              <a:spcBef>
                <a:spcPts val="0"/>
              </a:spcBef>
              <a:spcAft>
                <a:spcPts val="0"/>
              </a:spcAft>
              <a:buNone/>
            </a:pPr>
            <a:r>
              <a:rPr b="1" lang="en" sz="1100">
                <a:solidFill>
                  <a:srgbClr val="8B008B"/>
                </a:solidFill>
              </a:rPr>
              <a:t>25</a:t>
            </a:r>
            <a:r>
              <a:rPr lang="en" sz="1100">
                <a:solidFill>
                  <a:srgbClr val="333333"/>
                </a:solidFill>
              </a:rPr>
              <a:t>% { transform: translate(</a:t>
            </a:r>
            <a:r>
              <a:rPr lang="en" sz="1100">
                <a:solidFill>
                  <a:srgbClr val="B452CD"/>
                </a:solidFill>
              </a:rPr>
              <a:t>25</a:t>
            </a:r>
            <a:r>
              <a:rPr lang="en" sz="1100">
                <a:solidFill>
                  <a:srgbClr val="333333"/>
                </a:solidFill>
              </a:rPr>
              <a:t>%) rotate (</a:t>
            </a:r>
            <a:r>
              <a:rPr lang="en" sz="1100">
                <a:solidFill>
                  <a:srgbClr val="B452CD"/>
                </a:solidFill>
              </a:rPr>
              <a:t>180</a:t>
            </a:r>
            <a:r>
              <a:rPr lang="en" sz="1100">
                <a:solidFill>
                  <a:srgbClr val="333333"/>
                </a:solidFill>
              </a:rPr>
              <a:t>deg) scale (</a:t>
            </a:r>
            <a:r>
              <a:rPr lang="en" sz="1100">
                <a:solidFill>
                  <a:srgbClr val="B452CD"/>
                </a:solidFill>
              </a:rPr>
              <a:t>1</a:t>
            </a:r>
            <a:r>
              <a:rPr lang="en" sz="1100">
                <a:solidFill>
                  <a:srgbClr val="333333"/>
                </a:solidFill>
              </a:rPr>
              <a:t>.</a:t>
            </a:r>
            <a:r>
              <a:rPr lang="en" sz="1100">
                <a:solidFill>
                  <a:srgbClr val="B452CD"/>
                </a:solidFill>
              </a:rPr>
              <a:t>2</a:t>
            </a:r>
            <a:r>
              <a:rPr lang="en" sz="1100">
                <a:solidFill>
                  <a:srgbClr val="333333"/>
                </a:solidFill>
              </a:rPr>
              <a:t>); }</a:t>
            </a:r>
            <a:endParaRPr sz="1100">
              <a:solidFill>
                <a:srgbClr val="333333"/>
              </a:solidFill>
            </a:endParaRPr>
          </a:p>
          <a:p>
            <a:pPr indent="0" lvl="0" marL="0" rtl="0" algn="l">
              <a:lnSpc>
                <a:spcPct val="115000"/>
              </a:lnSpc>
              <a:spcBef>
                <a:spcPts val="0"/>
              </a:spcBef>
              <a:spcAft>
                <a:spcPts val="0"/>
              </a:spcAft>
              <a:buNone/>
            </a:pPr>
            <a:r>
              <a:rPr b="1" lang="en" sz="1100">
                <a:solidFill>
                  <a:srgbClr val="8B008B"/>
                </a:solidFill>
              </a:rPr>
              <a:t>85</a:t>
            </a:r>
            <a:r>
              <a:rPr lang="en" sz="1100">
                <a:solidFill>
                  <a:srgbClr val="333333"/>
                </a:solidFill>
              </a:rPr>
              <a:t>% { transform: translate(</a:t>
            </a:r>
            <a:r>
              <a:rPr lang="en" sz="1100">
                <a:solidFill>
                  <a:srgbClr val="B452CD"/>
                </a:solidFill>
              </a:rPr>
              <a:t>85</a:t>
            </a:r>
            <a:r>
              <a:rPr lang="en" sz="1100">
                <a:solidFill>
                  <a:srgbClr val="333333"/>
                </a:solidFill>
              </a:rPr>
              <a:t>%) rotate (</a:t>
            </a:r>
            <a:r>
              <a:rPr lang="en" sz="1100">
                <a:solidFill>
                  <a:srgbClr val="B452CD"/>
                </a:solidFill>
              </a:rPr>
              <a:t>180</a:t>
            </a:r>
            <a:r>
              <a:rPr lang="en" sz="1100">
                <a:solidFill>
                  <a:srgbClr val="333333"/>
                </a:solidFill>
              </a:rPr>
              <a:t>deg) scale (</a:t>
            </a:r>
            <a:r>
              <a:rPr lang="en" sz="1100">
                <a:solidFill>
                  <a:srgbClr val="B452CD"/>
                </a:solidFill>
              </a:rPr>
              <a:t>1</a:t>
            </a:r>
            <a:r>
              <a:rPr lang="en" sz="1100">
                <a:solidFill>
                  <a:srgbClr val="333333"/>
                </a:solidFill>
              </a:rPr>
              <a:t>.</a:t>
            </a:r>
            <a:r>
              <a:rPr lang="en" sz="1100">
                <a:solidFill>
                  <a:srgbClr val="B452CD"/>
                </a:solidFill>
              </a:rPr>
              <a:t>2</a:t>
            </a:r>
            <a:r>
              <a:rPr lang="en" sz="1100">
                <a:solidFill>
                  <a:srgbClr val="333333"/>
                </a:solidFill>
              </a:rPr>
              <a:t>); }</a:t>
            </a:r>
            <a:endParaRPr sz="1100">
              <a:solidFill>
                <a:srgbClr val="333333"/>
              </a:solidFill>
            </a:endParaRPr>
          </a:p>
          <a:p>
            <a:pPr indent="0" lvl="0" marL="0" rtl="0" algn="l">
              <a:lnSpc>
                <a:spcPct val="115000"/>
              </a:lnSpc>
              <a:spcBef>
                <a:spcPts val="0"/>
              </a:spcBef>
              <a:spcAft>
                <a:spcPts val="0"/>
              </a:spcAft>
              <a:buNone/>
            </a:pPr>
            <a:r>
              <a:rPr b="1" lang="en" sz="1100">
                <a:solidFill>
                  <a:srgbClr val="8B008B"/>
                </a:solidFill>
              </a:rPr>
              <a:t>90</a:t>
            </a:r>
            <a:r>
              <a:rPr lang="en" sz="1100">
                <a:solidFill>
                  <a:srgbClr val="333333"/>
                </a:solidFill>
              </a:rPr>
              <a:t>% { transform: translate(</a:t>
            </a:r>
            <a:r>
              <a:rPr lang="en" sz="1100">
                <a:solidFill>
                  <a:srgbClr val="B452CD"/>
                </a:solidFill>
              </a:rPr>
              <a:t>90</a:t>
            </a:r>
            <a:r>
              <a:rPr lang="en" sz="1100">
                <a:solidFill>
                  <a:srgbClr val="333333"/>
                </a:solidFill>
              </a:rPr>
              <a:t>%) rotate (</a:t>
            </a:r>
            <a:r>
              <a:rPr lang="en" sz="1100">
                <a:solidFill>
                  <a:srgbClr val="B452CD"/>
                </a:solidFill>
              </a:rPr>
              <a:t>240</a:t>
            </a:r>
            <a:r>
              <a:rPr lang="en" sz="1100">
                <a:solidFill>
                  <a:srgbClr val="333333"/>
                </a:solidFill>
              </a:rPr>
              <a:t>deg) scale (</a:t>
            </a:r>
            <a:r>
              <a:rPr lang="en" sz="1100">
                <a:solidFill>
                  <a:srgbClr val="B452CD"/>
                </a:solidFill>
              </a:rPr>
              <a:t>1</a:t>
            </a:r>
            <a:r>
              <a:rPr lang="en" sz="1100">
                <a:solidFill>
                  <a:srgbClr val="333333"/>
                </a:solidFill>
              </a:rPr>
              <a:t>.</a:t>
            </a:r>
            <a:r>
              <a:rPr lang="en" sz="1100">
                <a:solidFill>
                  <a:srgbClr val="B452CD"/>
                </a:solidFill>
              </a:rPr>
              <a:t>2</a:t>
            </a:r>
            <a:r>
              <a:rPr lang="en" sz="1100">
                <a:solidFill>
                  <a:srgbClr val="333333"/>
                </a:solidFill>
              </a:rPr>
              <a:t>); }</a:t>
            </a:r>
            <a:endParaRPr sz="1100">
              <a:solidFill>
                <a:srgbClr val="333333"/>
              </a:solidFill>
            </a:endParaRPr>
          </a:p>
          <a:p>
            <a:pPr indent="0" lvl="0" marL="0" rtl="0" algn="l">
              <a:lnSpc>
                <a:spcPct val="115000"/>
              </a:lnSpc>
              <a:spcBef>
                <a:spcPts val="0"/>
              </a:spcBef>
              <a:spcAft>
                <a:spcPts val="0"/>
              </a:spcAft>
              <a:buNone/>
            </a:pPr>
            <a:r>
              <a:rPr b="1" lang="en" sz="1100">
                <a:solidFill>
                  <a:srgbClr val="8B008B"/>
                </a:solidFill>
              </a:rPr>
              <a:t>100</a:t>
            </a:r>
            <a:r>
              <a:rPr lang="en" sz="1100">
                <a:solidFill>
                  <a:srgbClr val="333333"/>
                </a:solidFill>
              </a:rPr>
              <a:t>% { transform: translate(</a:t>
            </a:r>
            <a:r>
              <a:rPr lang="en" sz="1100">
                <a:solidFill>
                  <a:srgbClr val="B452CD"/>
                </a:solidFill>
              </a:rPr>
              <a:t>100</a:t>
            </a:r>
            <a:r>
              <a:rPr lang="en" sz="1100">
                <a:solidFill>
                  <a:srgbClr val="333333"/>
                </a:solidFill>
              </a:rPr>
              <a:t>%) rotate (</a:t>
            </a:r>
            <a:r>
              <a:rPr lang="en" sz="1100">
                <a:solidFill>
                  <a:srgbClr val="B452CD"/>
                </a:solidFill>
              </a:rPr>
              <a:t>360</a:t>
            </a:r>
            <a:r>
              <a:rPr lang="en" sz="1100">
                <a:solidFill>
                  <a:srgbClr val="333333"/>
                </a:solidFill>
              </a:rPr>
              <a:t>deg) ; scale(</a:t>
            </a:r>
            <a:r>
              <a:rPr lang="en" sz="1100">
                <a:solidFill>
                  <a:srgbClr val="B452CD"/>
                </a:solidFill>
              </a:rPr>
              <a:t>1</a:t>
            </a:r>
            <a:r>
              <a:rPr lang="en" sz="1100">
                <a:solidFill>
                  <a:srgbClr val="333333"/>
                </a:solidFill>
              </a:rPr>
              <a:t>.</a:t>
            </a:r>
            <a:r>
              <a:rPr lang="en" sz="1100">
                <a:solidFill>
                  <a:srgbClr val="B452CD"/>
                </a:solidFill>
              </a:rPr>
              <a:t>5</a:t>
            </a:r>
            <a:r>
              <a:rPr lang="en" sz="1100">
                <a:solidFill>
                  <a:srgbClr val="333333"/>
                </a:solidFill>
              </a:rPr>
              <a:t>);}</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a:t>
            </a:r>
            <a:endParaRPr sz="1100">
              <a:solidFill>
                <a:srgbClr val="333333"/>
              </a:solidFill>
            </a:endParaRPr>
          </a:p>
          <a:p>
            <a:pPr indent="0" lvl="0" marL="0" rtl="0" algn="l">
              <a:lnSpc>
                <a:spcPct val="115000"/>
              </a:lnSpc>
              <a:spcBef>
                <a:spcPts val="0"/>
              </a:spcBef>
              <a:spcAft>
                <a:spcPts val="0"/>
              </a:spcAft>
              <a:buClr>
                <a:schemeClr val="dk1"/>
              </a:buClr>
              <a:buSzPts val="1100"/>
              <a:buFont typeface="Arial"/>
              <a:buNone/>
            </a:pPr>
            <a:r>
              <a:t/>
            </a:r>
            <a:endParaRPr b="1" sz="1100">
              <a:solidFill>
                <a:srgbClr val="008800"/>
              </a:solidFill>
            </a:endParaRPr>
          </a:p>
        </p:txBody>
      </p:sp>
      <p:sp>
        <p:nvSpPr>
          <p:cNvPr id="187" name="Google Shape;187;p21"/>
          <p:cNvSpPr txBox="1"/>
          <p:nvPr/>
        </p:nvSpPr>
        <p:spPr>
          <a:xfrm>
            <a:off x="4865900" y="1255812"/>
            <a:ext cx="3849900" cy="3212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lt1"/>
                </a:solidFill>
                <a:latin typeface="Source Code Pro"/>
                <a:ea typeface="Source Code Pro"/>
                <a:cs typeface="Source Code Pro"/>
                <a:sym typeface="Source Code Pro"/>
              </a:rPr>
              <a:t>@keyframes anim {</a:t>
            </a:r>
            <a:endParaRPr sz="1100">
              <a:solidFill>
                <a:schemeClr val="lt1"/>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sz="1100">
                <a:solidFill>
                  <a:schemeClr val="lt1"/>
                </a:solidFill>
                <a:latin typeface="Source Code Pro"/>
                <a:ea typeface="Source Code Pro"/>
                <a:cs typeface="Source Code Pro"/>
                <a:sym typeface="Source Code Pro"/>
              </a:rPr>
              <a:t> 0% { translate: 0% 0; }</a:t>
            </a:r>
            <a:endParaRPr sz="1100">
              <a:solidFill>
                <a:schemeClr val="lt1"/>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sz="1100">
                <a:solidFill>
                  <a:schemeClr val="lt1"/>
                </a:solidFill>
                <a:latin typeface="Source Code Pro"/>
                <a:ea typeface="Source Code Pro"/>
                <a:cs typeface="Source Code Pro"/>
                <a:sym typeface="Source Code Pro"/>
              </a:rPr>
              <a:t> 100% { translate: 100% 0; }</a:t>
            </a:r>
            <a:endParaRPr sz="1100">
              <a:solidFill>
                <a:schemeClr val="lt1"/>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sz="1100">
                <a:solidFill>
                  <a:schemeClr val="lt1"/>
                </a:solidFill>
                <a:latin typeface="Source Code Pro"/>
                <a:ea typeface="Source Code Pro"/>
                <a:cs typeface="Source Code Pro"/>
                <a:sym typeface="Source Code Pro"/>
              </a:rPr>
              <a:t> 0% { scale: 1; }</a:t>
            </a:r>
            <a:endParaRPr sz="1100">
              <a:solidFill>
                <a:schemeClr val="lt1"/>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sz="1100">
                <a:solidFill>
                  <a:schemeClr val="lt1"/>
                </a:solidFill>
                <a:latin typeface="Source Code Pro"/>
                <a:ea typeface="Source Code Pro"/>
                <a:cs typeface="Source Code Pro"/>
                <a:sym typeface="Source Code Pro"/>
              </a:rPr>
              <a:t> 10%, 90% { scale: 1.2; }</a:t>
            </a:r>
            <a:endParaRPr sz="1100">
              <a:solidFill>
                <a:schemeClr val="lt1"/>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sz="1100">
                <a:solidFill>
                  <a:schemeClr val="lt1"/>
                </a:solidFill>
                <a:latin typeface="Source Code Pro"/>
                <a:ea typeface="Source Code Pro"/>
                <a:cs typeface="Source Code Pro"/>
                <a:sym typeface="Source Code Pro"/>
              </a:rPr>
              <a:t> 100% { scale: 1.5; }</a:t>
            </a:r>
            <a:endParaRPr sz="1100">
              <a:solidFill>
                <a:schemeClr val="lt1"/>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sz="1100">
                <a:solidFill>
                  <a:schemeClr val="lt1"/>
                </a:solidFill>
                <a:latin typeface="Source Code Pro"/>
                <a:ea typeface="Source Code Pro"/>
                <a:cs typeface="Source Code Pro"/>
                <a:sym typeface="Source Code Pro"/>
              </a:rPr>
              <a:t> 0% { rotate: Odeg; }</a:t>
            </a:r>
            <a:endParaRPr sz="1100">
              <a:solidFill>
                <a:schemeClr val="lt1"/>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sz="1100">
                <a:solidFill>
                  <a:schemeClr val="lt1"/>
                </a:solidFill>
                <a:latin typeface="Source Code Pro"/>
                <a:ea typeface="Source Code Pro"/>
                <a:cs typeface="Source Code Pro"/>
                <a:sym typeface="Source Code Pro"/>
              </a:rPr>
              <a:t> 25%, 85% { rotate: 180deg; }</a:t>
            </a:r>
            <a:endParaRPr sz="1100">
              <a:solidFill>
                <a:schemeClr val="lt1"/>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sz="1100">
                <a:solidFill>
                  <a:schemeClr val="lt1"/>
                </a:solidFill>
                <a:latin typeface="Source Code Pro"/>
                <a:ea typeface="Source Code Pro"/>
                <a:cs typeface="Source Code Pro"/>
                <a:sym typeface="Source Code Pro"/>
              </a:rPr>
              <a:t> 100% { rotate: 360deg;}</a:t>
            </a:r>
            <a:endParaRPr sz="1100">
              <a:solidFill>
                <a:schemeClr val="lt1"/>
              </a:solidFill>
              <a:latin typeface="Source Code Pro"/>
              <a:ea typeface="Source Code Pro"/>
              <a:cs typeface="Source Code Pro"/>
              <a:sym typeface="Source Code Pro"/>
            </a:endParaRPr>
          </a:p>
          <a:p>
            <a:pPr indent="0" lvl="0" marL="0" rtl="0" algn="l">
              <a:lnSpc>
                <a:spcPct val="115000"/>
              </a:lnSpc>
              <a:spcBef>
                <a:spcPts val="0"/>
              </a:spcBef>
              <a:spcAft>
                <a:spcPts val="0"/>
              </a:spcAft>
              <a:buClr>
                <a:schemeClr val="dk1"/>
              </a:buClr>
              <a:buSzPts val="1100"/>
              <a:buFont typeface="Arial"/>
              <a:buNone/>
            </a:pPr>
            <a:r>
              <a:rPr lang="en" sz="1100">
                <a:solidFill>
                  <a:schemeClr val="lt1"/>
                </a:solidFill>
                <a:latin typeface="Source Code Pro"/>
                <a:ea typeface="Source Code Pro"/>
                <a:cs typeface="Source Code Pro"/>
                <a:sym typeface="Source Code Pro"/>
              </a:rPr>
              <a:t>}</a:t>
            </a:r>
            <a:endParaRPr sz="1100">
              <a:solidFill>
                <a:schemeClr val="lt1"/>
              </a:solidFill>
              <a:latin typeface="Source Code Pro"/>
              <a:ea typeface="Source Code Pro"/>
              <a:cs typeface="Source Code Pro"/>
              <a:sym typeface="Source Code Pro"/>
            </a:endParaRPr>
          </a:p>
        </p:txBody>
      </p:sp>
      <p:cxnSp>
        <p:nvCxnSpPr>
          <p:cNvPr id="188" name="Google Shape;188;p21"/>
          <p:cNvCxnSpPr/>
          <p:nvPr/>
        </p:nvCxnSpPr>
        <p:spPr>
          <a:xfrm flipH="1">
            <a:off x="4631150" y="1245700"/>
            <a:ext cx="20100" cy="3173700"/>
          </a:xfrm>
          <a:prstGeom prst="straightConnector1">
            <a:avLst/>
          </a:prstGeom>
          <a:noFill/>
          <a:ln cap="flat" cmpd="sng" w="9525">
            <a:solidFill>
              <a:schemeClr val="dk2"/>
            </a:solidFill>
            <a:prstDash val="solid"/>
            <a:round/>
            <a:headEnd len="med" w="med" type="none"/>
            <a:tailEnd len="med" w="med" type="none"/>
          </a:ln>
        </p:spPr>
      </p:cxnSp>
      <p:sp>
        <p:nvSpPr>
          <p:cNvPr id="189" name="Google Shape;189;p21"/>
          <p:cNvSpPr txBox="1"/>
          <p:nvPr/>
        </p:nvSpPr>
        <p:spPr>
          <a:xfrm>
            <a:off x="261200" y="866525"/>
            <a:ext cx="6660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dk1"/>
                </a:solidFill>
                <a:highlight>
                  <a:schemeClr val="lt1"/>
                </a:highlight>
              </a:rPr>
              <a:t>&gt; This comes in handy when you are writing complex keyframe animations</a:t>
            </a:r>
            <a:endParaRPr sz="1050">
              <a:solidFill>
                <a:schemeClr val="dk1"/>
              </a:solidFill>
              <a:highlight>
                <a:schemeClr val="lt1"/>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